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2" r:id="rId4"/>
    <p:sldId id="264" r:id="rId5"/>
    <p:sldId id="265" r:id="rId6"/>
    <p:sldId id="266" r:id="rId7"/>
    <p:sldId id="268" r:id="rId8"/>
    <p:sldId id="269" r:id="rId9"/>
    <p:sldId id="267" r:id="rId10"/>
    <p:sldId id="270" r:id="rId11"/>
    <p:sldId id="271" r:id="rId12"/>
    <p:sldId id="272" r:id="rId13"/>
    <p:sldId id="273" r:id="rId14"/>
    <p:sldId id="275" r:id="rId15"/>
    <p:sldId id="276" r:id="rId16"/>
    <p:sldId id="277" r:id="rId17"/>
    <p:sldId id="282" r:id="rId18"/>
    <p:sldId id="283" r:id="rId19"/>
    <p:sldId id="284" r:id="rId20"/>
    <p:sldId id="285" r:id="rId21"/>
    <p:sldId id="286" r:id="rId22"/>
    <p:sldId id="288" r:id="rId23"/>
    <p:sldId id="289" r:id="rId24"/>
    <p:sldId id="290" r:id="rId25"/>
    <p:sldId id="291" r:id="rId26"/>
    <p:sldId id="292" r:id="rId27"/>
    <p:sldId id="293" r:id="rId28"/>
    <p:sldId id="294" r:id="rId29"/>
    <p:sldId id="295" r:id="rId30"/>
    <p:sldId id="296" r:id="rId31"/>
    <p:sldId id="297" r:id="rId32"/>
    <p:sldId id="298" r:id="rId33"/>
    <p:sldId id="257" r:id="rId34"/>
    <p:sldId id="25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833AFA8-D840-4190-B50A-0B3CC95A928A}" type="datetimeFigureOut">
              <a:rPr lang="en-US" smtClean="0"/>
              <a:t>3/13/2023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2244140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33AFA8-D840-4190-B50A-0B3CC95A928A}" type="datetimeFigureOut">
              <a:rPr lang="en-US" smtClean="0"/>
              <a:t>3/13/2023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2478250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833AFA8-D840-4190-B50A-0B3CC95A928A}" type="datetimeFigureOut">
              <a:rPr lang="en-US" smtClean="0"/>
              <a:t>3/13/2023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3710121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833AFA8-D840-4190-B50A-0B3CC95A928A}" type="datetimeFigureOut">
              <a:rPr lang="en-US" smtClean="0"/>
              <a:t>3/13/2023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1594051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33AFA8-D840-4190-B50A-0B3CC95A928A}" type="datetimeFigureOut">
              <a:rPr lang="en-US" smtClean="0"/>
              <a:t>3/13/2023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2358755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33AFA8-D840-4190-B50A-0B3CC95A928A}" type="datetimeFigureOut">
              <a:rPr lang="en-US" smtClean="0"/>
              <a:t>3/13/2023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3236954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33AFA8-D840-4190-B50A-0B3CC95A928A}" type="datetimeFigureOut">
              <a:rPr lang="en-US" smtClean="0"/>
              <a:t>3/13/2023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1754582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33AFA8-D840-4190-B50A-0B3CC95A928A}" type="datetimeFigureOut">
              <a:rPr lang="en-US" smtClean="0"/>
              <a:t>3/13/2023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3109118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33AFA8-D840-4190-B50A-0B3CC95A928A}" type="datetimeFigureOut">
              <a:rPr lang="en-US" smtClean="0"/>
              <a:t>3/13/2023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704634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33AFA8-D840-4190-B50A-0B3CC95A928A}" type="datetimeFigureOut">
              <a:rPr lang="en-US" smtClean="0"/>
              <a:t>3/13/2023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176446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33AFA8-D840-4190-B50A-0B3CC95A928A}" type="datetimeFigureOut">
              <a:rPr lang="en-US" smtClean="0"/>
              <a:t>3/13/2023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EB19C-C0E7-4344-9A7D-8761376B2D25}" type="slidenum">
              <a:rPr lang="en-US" smtClean="0"/>
              <a:t>‹#›</a:t>
            </a:fld>
            <a:endParaRPr lang="en-US"/>
          </a:p>
        </p:txBody>
      </p:sp>
    </p:spTree>
    <p:extLst>
      <p:ext uri="{BB962C8B-B14F-4D97-AF65-F5344CB8AC3E}">
        <p14:creationId xmlns:p14="http://schemas.microsoft.com/office/powerpoint/2010/main" val="3469960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33AFA8-D840-4190-B50A-0B3CC95A928A}" type="datetimeFigureOut">
              <a:rPr lang="en-US" smtClean="0"/>
              <a:t>3/13/2023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EB19C-C0E7-4344-9A7D-8761376B2D25}" type="slidenum">
              <a:rPr lang="en-US" smtClean="0"/>
              <a:t>‹#›</a:t>
            </a:fld>
            <a:endParaRPr lang="en-US"/>
          </a:p>
        </p:txBody>
      </p:sp>
    </p:spTree>
    <p:extLst>
      <p:ext uri="{BB962C8B-B14F-4D97-AF65-F5344CB8AC3E}">
        <p14:creationId xmlns:p14="http://schemas.microsoft.com/office/powerpoint/2010/main" val="15522689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Word_Document1.docx"/><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Word_Document2.docx"/><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643325"/>
          </a:xfrm>
        </p:spPr>
        <p:txBody>
          <a:bodyPr>
            <a:noAutofit/>
          </a:bodyPr>
          <a:lstStyle/>
          <a:p>
            <a:pPr marL="0" indent="0">
              <a:buNone/>
            </a:pPr>
            <a:r>
              <a:rPr lang="en-US" sz="1800" b="1" dirty="0"/>
              <a:t>From Cobra 8.0 Help</a:t>
            </a:r>
          </a:p>
          <a:p>
            <a:r>
              <a:rPr lang="en-US" sz="1800" b="1" dirty="0"/>
              <a:t>Create the Project</a:t>
            </a:r>
          </a:p>
          <a:p>
            <a:pPr marL="457200" lvl="1" indent="0">
              <a:buNone/>
            </a:pPr>
            <a:r>
              <a:rPr lang="en-US" sz="1600" dirty="0"/>
              <a:t>When you set up a new project in Cobra, you define all the basic information about the project, including the </a:t>
            </a:r>
            <a:r>
              <a:rPr lang="en-US" sz="1600" u="sng" dirty="0"/>
              <a:t>code files</a:t>
            </a:r>
            <a:r>
              <a:rPr lang="en-US" sz="1600" dirty="0"/>
              <a:t>, </a:t>
            </a:r>
            <a:r>
              <a:rPr lang="en-US" sz="1600" u="sng" dirty="0"/>
              <a:t>calendar</a:t>
            </a:r>
            <a:r>
              <a:rPr lang="en-US" sz="1600" dirty="0"/>
              <a:t>, </a:t>
            </a:r>
            <a:r>
              <a:rPr lang="en-US" sz="1600" u="sng" dirty="0"/>
              <a:t>resource</a:t>
            </a:r>
            <a:r>
              <a:rPr lang="en-US" sz="1600" dirty="0"/>
              <a:t>, and </a:t>
            </a:r>
            <a:r>
              <a:rPr lang="en-US" sz="1600" u="sng" dirty="0"/>
              <a:t>rate files </a:t>
            </a:r>
            <a:r>
              <a:rPr lang="en-US" sz="1600" dirty="0"/>
              <a:t>associated with the project. </a:t>
            </a:r>
          </a:p>
          <a:p>
            <a:pPr marL="0" indent="0">
              <a:buNone/>
            </a:pPr>
            <a:r>
              <a:rPr lang="en-US" sz="1800" b="1" dirty="0"/>
              <a:t>Before creating a project in Cobra, Create the following data sets that will be linked to the project.  Each is described in detail in the next pages of this document:</a:t>
            </a:r>
          </a:p>
          <a:p>
            <a:pPr lvl="1"/>
            <a:r>
              <a:rPr lang="en-US" sz="1600" b="1" dirty="0"/>
              <a:t>Calendar – Copy or create a new calendar for use by the project</a:t>
            </a:r>
          </a:p>
          <a:p>
            <a:pPr marL="914400" lvl="2" indent="0">
              <a:buNone/>
            </a:pPr>
            <a:r>
              <a:rPr lang="en-US" sz="1400" b="1" dirty="0"/>
              <a:t>A calendar contains information about the project’s reporting period and period of performance.  Since each project might have different periods, it’s helpful to have a unique calendar for each project</a:t>
            </a:r>
          </a:p>
          <a:p>
            <a:pPr lvl="1"/>
            <a:r>
              <a:rPr lang="en-US" sz="1600" b="1" dirty="0"/>
              <a:t>Code files</a:t>
            </a:r>
          </a:p>
          <a:p>
            <a:pPr marL="914400" lvl="2" indent="0">
              <a:buNone/>
            </a:pPr>
            <a:r>
              <a:rPr lang="en-US" sz="1400" b="1" dirty="0"/>
              <a:t>Code files provide “lookup”, validation and hierarchy (parent/child) for certain project data.  In other words, if certain values are not in a Code table, you can’t select or import them into a project and you may not be able make summary reports at desired levels.  </a:t>
            </a:r>
          </a:p>
          <a:p>
            <a:pPr lvl="1"/>
            <a:r>
              <a:rPr lang="en-US" sz="1600" b="1" dirty="0"/>
              <a:t>Rate files</a:t>
            </a:r>
          </a:p>
          <a:p>
            <a:pPr marL="914400" lvl="2" indent="0">
              <a:buFont typeface="Arial" panose="020B0604020202020204" pitchFamily="34" charset="0"/>
              <a:buNone/>
            </a:pPr>
            <a:r>
              <a:rPr lang="en-US" sz="1400" b="1" dirty="0"/>
              <a:t>Rate files contain multiplication factors that are applied to resources used in a project.  Hours, for example are multiplied by an associated Direct rate to determine the direct cost for hours.  Other rate factors (or burdens) can be applied next until the total cost is determined.</a:t>
            </a:r>
          </a:p>
          <a:p>
            <a:pPr lvl="1"/>
            <a:r>
              <a:rPr lang="en-US" sz="1600" b="1" dirty="0"/>
              <a:t>Resource</a:t>
            </a:r>
          </a:p>
          <a:p>
            <a:pPr marL="914400" lvl="2" indent="0">
              <a:buNone/>
            </a:pPr>
            <a:r>
              <a:rPr lang="en-US" sz="1400" b="1" dirty="0"/>
              <a:t>The resource table is a list of Labor, Materials, Subcontractors and Other costs used in a project.  The Resource table is where a Cobra user applies Rates from the file above to calculate project budgets and estimates.  </a:t>
            </a:r>
          </a:p>
          <a:p>
            <a:pPr marL="914400" lvl="2" indent="0">
              <a:buNone/>
            </a:pPr>
            <a:r>
              <a:rPr lang="en-US" sz="1400" b="1" dirty="0"/>
              <a:t>Note - Actual costs, unlike budgets and estimates, are usually not calculated using resources' associated rates – more on this later</a:t>
            </a:r>
          </a:p>
          <a:p>
            <a:pPr marL="914400" lvl="2" indent="0">
              <a:buFont typeface="Arial" panose="020B0604020202020204" pitchFamily="34" charset="0"/>
              <a:buNone/>
            </a:pPr>
            <a:endParaRPr lang="en-US" sz="1400" b="1" dirty="0"/>
          </a:p>
          <a:p>
            <a:pPr marL="914400" lvl="2" indent="0">
              <a:buFont typeface="Arial" panose="020B0604020202020204" pitchFamily="34" charset="0"/>
              <a:buNone/>
            </a:pPr>
            <a:endParaRPr lang="en-US" sz="1400" b="1" dirty="0"/>
          </a:p>
          <a:p>
            <a:pPr marL="0" indent="0">
              <a:buNone/>
            </a:pPr>
            <a:endParaRPr lang="en-US" sz="1800" b="1" dirty="0"/>
          </a:p>
        </p:txBody>
      </p:sp>
    </p:spTree>
    <p:extLst>
      <p:ext uri="{BB962C8B-B14F-4D97-AF65-F5344CB8AC3E}">
        <p14:creationId xmlns:p14="http://schemas.microsoft.com/office/powerpoint/2010/main" val="1382257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200" b="1" dirty="0"/>
              <a:t>Calendars - Making and Using Calendars in Cobra</a:t>
            </a:r>
          </a:p>
          <a:p>
            <a:pPr marL="457200" lvl="1" indent="0">
              <a:buNone/>
            </a:pPr>
            <a:r>
              <a:rPr lang="en-US" sz="1600" dirty="0"/>
              <a:t>Projects use calendars to define their reporting periods, which can be months, weeks or any other reporting periods Calendars also define the project’s “To Date” period, “Previous” period and “At Complete” period.  Because these periods may be different for each project in Cobra, it’s a common practice to have a unique calendar for each project.  </a:t>
            </a:r>
          </a:p>
          <a:p>
            <a:pPr marL="457200" lvl="1" indent="0">
              <a:buNone/>
            </a:pPr>
            <a:endParaRPr lang="en-US" sz="1600" dirty="0"/>
          </a:p>
          <a:p>
            <a:pPr marL="457200" lvl="1" indent="0">
              <a:buNone/>
            </a:pPr>
            <a:r>
              <a:rPr lang="en-US" sz="1600" dirty="0"/>
              <a:t>The components of a Calendar are as follows:</a:t>
            </a:r>
          </a:p>
          <a:p>
            <a:pPr lvl="1"/>
            <a:r>
              <a:rPr lang="en-US" sz="1600" b="1" i="1" dirty="0"/>
              <a:t>Calendar Periods </a:t>
            </a:r>
            <a:r>
              <a:rPr lang="en-US" sz="1600" dirty="0"/>
              <a:t>is a table containing “Date”, “Hours” and “Holidays”</a:t>
            </a:r>
          </a:p>
          <a:p>
            <a:pPr lvl="2"/>
            <a:r>
              <a:rPr lang="en-US" sz="1600" b="1" i="1" u="sng" dirty="0"/>
              <a:t>Date</a:t>
            </a:r>
            <a:r>
              <a:rPr lang="en-US" sz="1600" dirty="0"/>
              <a:t> is the end date of the reporting period with the exception of the first date in a calendar being the beginning of the period.  </a:t>
            </a:r>
          </a:p>
          <a:p>
            <a:pPr lvl="2"/>
            <a:r>
              <a:rPr lang="en-US" sz="1600" b="1" i="1" u="sng" dirty="0"/>
              <a:t>Hours</a:t>
            </a:r>
            <a:r>
              <a:rPr lang="en-US" sz="1600" dirty="0"/>
              <a:t> is the number of hours in the reporting period.  Hours can be entered manually or you can enter Holidays to derive the number of hours in each period</a:t>
            </a:r>
          </a:p>
          <a:p>
            <a:pPr lvl="2"/>
            <a:r>
              <a:rPr lang="en-US" sz="1600" b="1" i="1" u="sng" dirty="0"/>
              <a:t>Holidays</a:t>
            </a:r>
            <a:r>
              <a:rPr lang="en-US" sz="1600" dirty="0"/>
              <a:t> are used as an alternative to entering the number of hours in each calendar period</a:t>
            </a:r>
            <a:br>
              <a:rPr lang="en-US" sz="1600" dirty="0"/>
            </a:br>
            <a:endParaRPr lang="en-US" b="1" i="1" u="sng" dirty="0"/>
          </a:p>
          <a:p>
            <a:pPr marL="0" indent="0">
              <a:buNone/>
            </a:pPr>
            <a:endParaRPr lang="en-US" sz="2000" dirty="0"/>
          </a:p>
        </p:txBody>
      </p:sp>
      <p:graphicFrame>
        <p:nvGraphicFramePr>
          <p:cNvPr id="10" name="Object 9"/>
          <p:cNvGraphicFramePr>
            <a:graphicFrameLocks noChangeAspect="1"/>
          </p:cNvGraphicFramePr>
          <p:nvPr>
            <p:extLst>
              <p:ext uri="{D42A27DB-BD31-4B8C-83A1-F6EECF244321}">
                <p14:modId xmlns:p14="http://schemas.microsoft.com/office/powerpoint/2010/main" val="131339858"/>
              </p:ext>
            </p:extLst>
          </p:nvPr>
        </p:nvGraphicFramePr>
        <p:xfrm>
          <a:off x="1530069" y="4464824"/>
          <a:ext cx="7978072" cy="2235308"/>
        </p:xfrm>
        <a:graphic>
          <a:graphicData uri="http://schemas.openxmlformats.org/presentationml/2006/ole">
            <mc:AlternateContent xmlns:mc="http://schemas.openxmlformats.org/markup-compatibility/2006">
              <mc:Choice xmlns:v="urn:schemas-microsoft-com:vml" Requires="v">
                <p:oleObj name="Document" r:id="rId2" imgW="5942845" imgH="1665362" progId="Word.Document.12">
                  <p:embed/>
                </p:oleObj>
              </mc:Choice>
              <mc:Fallback>
                <p:oleObj name="Document" r:id="rId2" imgW="5942845" imgH="1665362" progId="Word.Document.12">
                  <p:embed/>
                  <p:pic>
                    <p:nvPicPr>
                      <p:cNvPr id="10" name="Object 9"/>
                      <p:cNvPicPr/>
                      <p:nvPr/>
                    </p:nvPicPr>
                    <p:blipFill>
                      <a:blip r:embed="rId3"/>
                      <a:stretch>
                        <a:fillRect/>
                      </a:stretch>
                    </p:blipFill>
                    <p:spPr>
                      <a:xfrm>
                        <a:off x="1530069" y="4464824"/>
                        <a:ext cx="7978072" cy="2235308"/>
                      </a:xfrm>
                      <a:prstGeom prst="rect">
                        <a:avLst/>
                      </a:prstGeom>
                    </p:spPr>
                  </p:pic>
                </p:oleObj>
              </mc:Fallback>
            </mc:AlternateContent>
          </a:graphicData>
        </a:graphic>
      </p:graphicFrame>
    </p:spTree>
    <p:extLst>
      <p:ext uri="{BB962C8B-B14F-4D97-AF65-F5344CB8AC3E}">
        <p14:creationId xmlns:p14="http://schemas.microsoft.com/office/powerpoint/2010/main" val="2573413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200" b="1" dirty="0"/>
              <a:t>Calendars - Making and Using Calendars in Cobra</a:t>
            </a:r>
          </a:p>
          <a:p>
            <a:pPr marL="457200" lvl="1" indent="0">
              <a:buNone/>
            </a:pPr>
            <a:r>
              <a:rPr lang="en-US" sz="1600" dirty="0"/>
              <a:t>Make a Cobra Calendar</a:t>
            </a:r>
            <a:r>
              <a:rPr lang="en-US" sz="1600" b="1" i="1" dirty="0"/>
              <a:t> </a:t>
            </a:r>
            <a:r>
              <a:rPr lang="en-US" sz="1600" dirty="0"/>
              <a:t>Using the </a:t>
            </a:r>
            <a:r>
              <a:rPr lang="en-US" sz="1600" b="1" i="1" dirty="0"/>
              <a:t>New Calendar </a:t>
            </a:r>
            <a:r>
              <a:rPr lang="en-US" sz="1600" dirty="0"/>
              <a:t>Wizard</a:t>
            </a:r>
          </a:p>
          <a:p>
            <a:pPr marL="1257300" lvl="2" indent="-342900">
              <a:buFont typeface="+mj-lt"/>
              <a:buAutoNum type="arabicPeriod"/>
            </a:pPr>
            <a:r>
              <a:rPr lang="en-US" sz="1600" dirty="0"/>
              <a:t>Start Cobra and Select the Cobra Explorer</a:t>
            </a:r>
          </a:p>
          <a:p>
            <a:pPr marL="1257300" lvl="2" indent="-342900">
              <a:buFont typeface="+mj-lt"/>
              <a:buAutoNum type="arabicPeriod"/>
            </a:pPr>
            <a:r>
              <a:rPr lang="en-US" sz="1600" dirty="0"/>
              <a:t>Right-Click on Calendars and select </a:t>
            </a:r>
            <a:r>
              <a:rPr lang="en-US" sz="1600" u="sng" dirty="0"/>
              <a:t>N</a:t>
            </a:r>
            <a:r>
              <a:rPr lang="en-US" sz="1600" dirty="0"/>
              <a:t>ew Calendar File</a:t>
            </a:r>
          </a:p>
          <a:p>
            <a:pPr marL="1257300" lvl="2" indent="-342900">
              <a:buFont typeface="+mj-lt"/>
              <a:buAutoNum type="arabicPeriod"/>
            </a:pPr>
            <a:r>
              <a:rPr lang="en-US" sz="1600" dirty="0"/>
              <a:t>Follow the prompts and instructions to enter the calendar </a:t>
            </a:r>
            <a:r>
              <a:rPr lang="en-US" sz="1600" b="1" i="1" dirty="0"/>
              <a:t>Period Interval</a:t>
            </a:r>
            <a:r>
              <a:rPr lang="en-US" sz="1600" dirty="0"/>
              <a:t>, </a:t>
            </a:r>
            <a:r>
              <a:rPr lang="en-US" sz="1600" b="1" i="1" dirty="0"/>
              <a:t>Starting</a:t>
            </a:r>
            <a:r>
              <a:rPr lang="en-US" sz="1600" dirty="0"/>
              <a:t> and </a:t>
            </a:r>
            <a:r>
              <a:rPr lang="en-US" sz="1600" b="1" i="1" dirty="0"/>
              <a:t>Ending</a:t>
            </a:r>
            <a:r>
              <a:rPr lang="en-US" sz="1600" dirty="0"/>
              <a:t> Range, then Click </a:t>
            </a:r>
            <a:r>
              <a:rPr lang="en-US" sz="1600" b="1" i="1" dirty="0"/>
              <a:t>Next</a:t>
            </a:r>
            <a:br>
              <a:rPr lang="en-US" sz="1600" dirty="0"/>
            </a:br>
            <a:endParaRPr lang="en-US" b="1" i="1" u="sng" dirty="0"/>
          </a:p>
          <a:p>
            <a:pPr marL="0" indent="0">
              <a:buNone/>
            </a:pPr>
            <a:endParaRPr lang="en-US" sz="2000" dirty="0"/>
          </a:p>
        </p:txBody>
      </p:sp>
      <p:graphicFrame>
        <p:nvGraphicFramePr>
          <p:cNvPr id="10" name="Object 9"/>
          <p:cNvGraphicFramePr>
            <a:graphicFrameLocks noChangeAspect="1"/>
          </p:cNvGraphicFramePr>
          <p:nvPr>
            <p:extLst>
              <p:ext uri="{D42A27DB-BD31-4B8C-83A1-F6EECF244321}">
                <p14:modId xmlns:p14="http://schemas.microsoft.com/office/powerpoint/2010/main" val="1178542863"/>
              </p:ext>
            </p:extLst>
          </p:nvPr>
        </p:nvGraphicFramePr>
        <p:xfrm>
          <a:off x="904875" y="3070225"/>
          <a:ext cx="10356850" cy="4178300"/>
        </p:xfrm>
        <a:graphic>
          <a:graphicData uri="http://schemas.openxmlformats.org/presentationml/2006/ole">
            <mc:AlternateContent xmlns:mc="http://schemas.openxmlformats.org/markup-compatibility/2006">
              <mc:Choice xmlns:v="urn:schemas-microsoft-com:vml" Requires="v">
                <p:oleObj name="Document" r:id="rId2" imgW="5696780" imgH="2304388" progId="Word.Document.12">
                  <p:embed/>
                </p:oleObj>
              </mc:Choice>
              <mc:Fallback>
                <p:oleObj name="Document" r:id="rId2" imgW="5696780" imgH="2304388" progId="Word.Document.12">
                  <p:embed/>
                  <p:pic>
                    <p:nvPicPr>
                      <p:cNvPr id="10" name="Object 9"/>
                      <p:cNvPicPr/>
                      <p:nvPr/>
                    </p:nvPicPr>
                    <p:blipFill>
                      <a:blip r:embed="rId3"/>
                      <a:stretch>
                        <a:fillRect/>
                      </a:stretch>
                    </p:blipFill>
                    <p:spPr>
                      <a:xfrm>
                        <a:off x="904875" y="3070225"/>
                        <a:ext cx="10356850" cy="4178300"/>
                      </a:xfrm>
                      <a:prstGeom prst="rect">
                        <a:avLst/>
                      </a:prstGeom>
                    </p:spPr>
                  </p:pic>
                </p:oleObj>
              </mc:Fallback>
            </mc:AlternateContent>
          </a:graphicData>
        </a:graphic>
      </p:graphicFrame>
    </p:spTree>
    <p:extLst>
      <p:ext uri="{BB962C8B-B14F-4D97-AF65-F5344CB8AC3E}">
        <p14:creationId xmlns:p14="http://schemas.microsoft.com/office/powerpoint/2010/main" val="803974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200" b="1" dirty="0"/>
              <a:t>Calendars - Making and Using Calendars in Cobra</a:t>
            </a:r>
          </a:p>
          <a:p>
            <a:pPr marL="457200" lvl="1" indent="0">
              <a:buNone/>
            </a:pPr>
            <a:r>
              <a:rPr lang="en-US" sz="1600" dirty="0"/>
              <a:t>Make a Cobra Calendar</a:t>
            </a:r>
            <a:r>
              <a:rPr lang="en-US" sz="1600" b="1" i="1" dirty="0"/>
              <a:t> </a:t>
            </a:r>
            <a:r>
              <a:rPr lang="en-US" sz="1600" dirty="0"/>
              <a:t>Using the </a:t>
            </a:r>
            <a:r>
              <a:rPr lang="en-US" sz="1600" b="1" i="1" dirty="0"/>
              <a:t>New Calendar </a:t>
            </a:r>
            <a:r>
              <a:rPr lang="en-US" sz="1600" dirty="0"/>
              <a:t>Wizard (Continued)</a:t>
            </a:r>
          </a:p>
          <a:p>
            <a:pPr marL="1257300" lvl="2" indent="-342900">
              <a:buFont typeface="+mj-lt"/>
              <a:buAutoNum type="arabicPeriod" startAt="4"/>
            </a:pPr>
            <a:r>
              <a:rPr lang="en-US" sz="1600" dirty="0"/>
              <a:t>Use the </a:t>
            </a:r>
            <a:r>
              <a:rPr lang="en-US" sz="1600" b="1" i="1" dirty="0"/>
              <a:t>Productive Hours </a:t>
            </a:r>
            <a:r>
              <a:rPr lang="en-US" sz="1600" dirty="0"/>
              <a:t>form to enter hours by day of the week then click </a:t>
            </a:r>
            <a:r>
              <a:rPr lang="en-US" sz="1600" b="1" i="1" dirty="0"/>
              <a:t>Next</a:t>
            </a:r>
            <a:r>
              <a:rPr lang="en-US" sz="1600" dirty="0"/>
              <a:t>.  (Note – in a later step, you will be able to also enter specific Holidays to calculate total hours per reporting period)</a:t>
            </a:r>
          </a:p>
          <a:p>
            <a:pPr marL="1257300" lvl="2" indent="-342900">
              <a:buFont typeface="+mj-lt"/>
              <a:buAutoNum type="arabicPeriod" startAt="4"/>
            </a:pPr>
            <a:r>
              <a:rPr lang="en-US" sz="1600" dirty="0"/>
              <a:t>Use the </a:t>
            </a:r>
            <a:r>
              <a:rPr lang="en-US" sz="1600" b="1" i="1" dirty="0"/>
              <a:t>Period Labels </a:t>
            </a:r>
            <a:r>
              <a:rPr lang="en-US" sz="1600" dirty="0"/>
              <a:t>form to enter the pattern or format for </a:t>
            </a:r>
            <a:r>
              <a:rPr lang="en-US" sz="1600" b="1" i="1" dirty="0"/>
              <a:t>Period Labels</a:t>
            </a:r>
            <a:r>
              <a:rPr lang="en-US" sz="1600" dirty="0"/>
              <a:t> then click </a:t>
            </a:r>
            <a:r>
              <a:rPr lang="en-US" sz="1600" b="1" i="1" dirty="0"/>
              <a:t>Next</a:t>
            </a:r>
            <a:r>
              <a:rPr lang="en-US" sz="1600" dirty="0"/>
              <a:t>. </a:t>
            </a:r>
            <a:endParaRPr lang="en-US" sz="1600" b="1" i="1" dirty="0"/>
          </a:p>
          <a:p>
            <a:pPr marL="1257300" lvl="2" indent="-342900">
              <a:buFont typeface="+mj-lt"/>
              <a:buAutoNum type="arabicPeriod" startAt="4"/>
            </a:pPr>
            <a:r>
              <a:rPr lang="en-US" sz="1600" dirty="0"/>
              <a:t>Use the </a:t>
            </a:r>
            <a:r>
              <a:rPr lang="en-US" sz="1600" b="1" i="1" dirty="0"/>
              <a:t>Access Control </a:t>
            </a:r>
            <a:r>
              <a:rPr lang="en-US" sz="1600" dirty="0"/>
              <a:t>form to add Users or classes of users such as SYSADMIN or GUEST if necessary then click </a:t>
            </a:r>
            <a:r>
              <a:rPr lang="en-US" sz="1600" b="1" i="1" dirty="0"/>
              <a:t>Finish</a:t>
            </a:r>
            <a:br>
              <a:rPr lang="en-US" sz="1600" dirty="0"/>
            </a:br>
            <a:endParaRPr lang="en-US" b="1" i="1" u="sng" dirty="0"/>
          </a:p>
          <a:p>
            <a:pPr marL="0" indent="0">
              <a:buNone/>
            </a:pPr>
            <a:endParaRPr lang="en-US" sz="2000" dirty="0"/>
          </a:p>
        </p:txBody>
      </p:sp>
      <p:pic>
        <p:nvPicPr>
          <p:cNvPr id="5" name="Picture 4"/>
          <p:cNvPicPr>
            <a:picLocks noChangeAspect="1"/>
          </p:cNvPicPr>
          <p:nvPr/>
        </p:nvPicPr>
        <p:blipFill>
          <a:blip r:embed="rId2"/>
          <a:stretch>
            <a:fillRect/>
          </a:stretch>
        </p:blipFill>
        <p:spPr>
          <a:xfrm>
            <a:off x="2221120" y="3209113"/>
            <a:ext cx="3200400" cy="2499360"/>
          </a:xfrm>
          <a:prstGeom prst="rect">
            <a:avLst/>
          </a:prstGeom>
        </p:spPr>
      </p:pic>
      <p:pic>
        <p:nvPicPr>
          <p:cNvPr id="6" name="Picture 5"/>
          <p:cNvPicPr>
            <a:picLocks noChangeAspect="1"/>
          </p:cNvPicPr>
          <p:nvPr/>
        </p:nvPicPr>
        <p:blipFill>
          <a:blip r:embed="rId3"/>
          <a:stretch>
            <a:fillRect/>
          </a:stretch>
        </p:blipFill>
        <p:spPr>
          <a:xfrm>
            <a:off x="4347750" y="3729300"/>
            <a:ext cx="3200400" cy="2489875"/>
          </a:xfrm>
          <a:prstGeom prst="rect">
            <a:avLst/>
          </a:prstGeom>
        </p:spPr>
      </p:pic>
      <p:pic>
        <p:nvPicPr>
          <p:cNvPr id="7" name="Picture 6"/>
          <p:cNvPicPr>
            <a:picLocks noChangeAspect="1"/>
          </p:cNvPicPr>
          <p:nvPr/>
        </p:nvPicPr>
        <p:blipFill>
          <a:blip r:embed="rId4"/>
          <a:stretch>
            <a:fillRect/>
          </a:stretch>
        </p:blipFill>
        <p:spPr>
          <a:xfrm>
            <a:off x="6474380" y="4236019"/>
            <a:ext cx="3200400" cy="2503343"/>
          </a:xfrm>
          <a:prstGeom prst="rect">
            <a:avLst/>
          </a:prstGeom>
        </p:spPr>
      </p:pic>
    </p:spTree>
    <p:extLst>
      <p:ext uri="{BB962C8B-B14F-4D97-AF65-F5344CB8AC3E}">
        <p14:creationId xmlns:p14="http://schemas.microsoft.com/office/powerpoint/2010/main" val="1987443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200" b="1" dirty="0"/>
              <a:t>Calendars - Making and Using Calendars in Cobra</a:t>
            </a:r>
          </a:p>
          <a:p>
            <a:pPr marL="457200" lvl="1" indent="0">
              <a:buNone/>
            </a:pPr>
            <a:r>
              <a:rPr lang="en-US" sz="1600" dirty="0"/>
              <a:t>Make a Cobra Calendar</a:t>
            </a:r>
            <a:r>
              <a:rPr lang="en-US" sz="1600" b="1" i="1" dirty="0"/>
              <a:t> </a:t>
            </a:r>
            <a:r>
              <a:rPr lang="en-US" sz="1600" dirty="0"/>
              <a:t>Using the </a:t>
            </a:r>
            <a:r>
              <a:rPr lang="en-US" sz="1600" b="1" i="1" dirty="0"/>
              <a:t>New Calendar </a:t>
            </a:r>
            <a:r>
              <a:rPr lang="en-US" sz="1600" dirty="0"/>
              <a:t>Wizard (Continued)</a:t>
            </a:r>
          </a:p>
          <a:p>
            <a:pPr marL="1257300" lvl="2" indent="-342900">
              <a:buFont typeface="+mj-lt"/>
              <a:buAutoNum type="arabicPeriod" startAt="7"/>
            </a:pPr>
            <a:r>
              <a:rPr lang="en-US" sz="1600" dirty="0"/>
              <a:t>Click on the tabs named </a:t>
            </a:r>
            <a:r>
              <a:rPr lang="en-US" sz="1600" b="1" i="1" dirty="0"/>
              <a:t>Calendar Periods </a:t>
            </a:r>
            <a:r>
              <a:rPr lang="en-US" sz="1600" dirty="0"/>
              <a:t>and </a:t>
            </a:r>
            <a:r>
              <a:rPr lang="en-US" sz="1600" b="1" i="1" dirty="0"/>
              <a:t>Calendar Sets</a:t>
            </a:r>
            <a:r>
              <a:rPr lang="en-US" sz="1600" dirty="0"/>
              <a:t> to see calendar period details</a:t>
            </a:r>
            <a:endParaRPr lang="en-US" sz="1600" b="1" i="1" dirty="0"/>
          </a:p>
          <a:p>
            <a:pPr lvl="3"/>
            <a:r>
              <a:rPr lang="en-US" sz="1400" dirty="0"/>
              <a:t>Specific Holidays can be added to each period on the </a:t>
            </a:r>
            <a:r>
              <a:rPr lang="en-US" sz="1400" b="1" i="1" dirty="0"/>
              <a:t>Calendar Periods </a:t>
            </a:r>
            <a:r>
              <a:rPr lang="en-US" sz="1400" dirty="0"/>
              <a:t>tab.  Entering a holiday will reduce the number of Hours in its associated Period</a:t>
            </a:r>
            <a:endParaRPr lang="en-US" sz="1400" b="1" i="1" dirty="0"/>
          </a:p>
          <a:p>
            <a:pPr lvl="3"/>
            <a:r>
              <a:rPr lang="en-US" sz="1400" b="1" i="1" dirty="0"/>
              <a:t>Calendar Sets</a:t>
            </a:r>
            <a:r>
              <a:rPr lang="en-US" sz="1400" dirty="0"/>
              <a:t> will include three mandatory Calendar Sets numbered </a:t>
            </a:r>
            <a:r>
              <a:rPr lang="en-US" sz="1400" b="1" i="1" dirty="0"/>
              <a:t>00</a:t>
            </a:r>
            <a:r>
              <a:rPr lang="en-US" sz="1400" dirty="0"/>
              <a:t>, </a:t>
            </a:r>
            <a:r>
              <a:rPr lang="en-US" sz="1400" b="1" i="1" dirty="0"/>
              <a:t>18</a:t>
            </a:r>
            <a:r>
              <a:rPr lang="en-US" sz="1400" dirty="0"/>
              <a:t> and </a:t>
            </a:r>
            <a:r>
              <a:rPr lang="en-US" sz="1400" b="1" i="1" dirty="0"/>
              <a:t>19.  </a:t>
            </a:r>
            <a:r>
              <a:rPr lang="en-US" sz="1400" dirty="0"/>
              <a:t>See the next page for additional details about Calendar Sets</a:t>
            </a:r>
            <a:endParaRPr lang="en-US" b="1" i="1" u="sng" dirty="0"/>
          </a:p>
          <a:p>
            <a:pPr marL="0" indent="0">
              <a:buNone/>
            </a:pPr>
            <a:endParaRPr lang="en-US" sz="2000" dirty="0"/>
          </a:p>
        </p:txBody>
      </p:sp>
      <p:pic>
        <p:nvPicPr>
          <p:cNvPr id="9" name="Picture 8"/>
          <p:cNvPicPr>
            <a:picLocks noChangeAspect="1"/>
          </p:cNvPicPr>
          <p:nvPr/>
        </p:nvPicPr>
        <p:blipFill rotWithShape="1">
          <a:blip r:embed="rId2"/>
          <a:srcRect r="11835" b="53068"/>
          <a:stretch/>
        </p:blipFill>
        <p:spPr>
          <a:xfrm>
            <a:off x="741095" y="3077380"/>
            <a:ext cx="5492115" cy="1595878"/>
          </a:xfrm>
          <a:prstGeom prst="rect">
            <a:avLst/>
          </a:prstGeom>
        </p:spPr>
      </p:pic>
      <p:pic>
        <p:nvPicPr>
          <p:cNvPr id="12" name="Picture 11"/>
          <p:cNvPicPr>
            <a:picLocks noChangeAspect="1"/>
          </p:cNvPicPr>
          <p:nvPr/>
        </p:nvPicPr>
        <p:blipFill rotWithShape="1">
          <a:blip r:embed="rId3"/>
          <a:srcRect l="124" t="-666" r="5657" b="53653"/>
          <a:stretch/>
        </p:blipFill>
        <p:spPr>
          <a:xfrm>
            <a:off x="4206613" y="4763200"/>
            <a:ext cx="6587217" cy="1424002"/>
          </a:xfrm>
          <a:prstGeom prst="rect">
            <a:avLst/>
          </a:prstGeom>
        </p:spPr>
      </p:pic>
    </p:spTree>
    <p:extLst>
      <p:ext uri="{BB962C8B-B14F-4D97-AF65-F5344CB8AC3E}">
        <p14:creationId xmlns:p14="http://schemas.microsoft.com/office/powerpoint/2010/main" val="1989399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200" b="1" dirty="0"/>
              <a:t>Calendars - Making and Using Calendars in Cobra</a:t>
            </a:r>
          </a:p>
          <a:p>
            <a:pPr marL="457200" lvl="1" indent="0">
              <a:buNone/>
            </a:pPr>
            <a:r>
              <a:rPr lang="en-US" sz="1600" b="1" i="1" dirty="0"/>
              <a:t>Calendar Sets</a:t>
            </a:r>
            <a:endParaRPr lang="en-US" sz="1600" dirty="0"/>
          </a:p>
          <a:p>
            <a:pPr lvl="2"/>
            <a:r>
              <a:rPr lang="en-US" sz="1600" b="1" i="1" dirty="0"/>
              <a:t>Set 00 - </a:t>
            </a:r>
            <a:r>
              <a:rPr lang="en-US" sz="1600" dirty="0"/>
              <a:t>is a complete list of all calendar periods (by their end date – with the exception of the first entry showing the start date of the first period) .  </a:t>
            </a:r>
          </a:p>
          <a:p>
            <a:pPr lvl="2"/>
            <a:r>
              <a:rPr lang="en-US" sz="1600" dirty="0"/>
              <a:t>Each entry shows “$” in the </a:t>
            </a:r>
            <a:r>
              <a:rPr lang="en-US" sz="1600" b="1" i="1" dirty="0"/>
              <a:t>00 Flag </a:t>
            </a:r>
            <a:r>
              <a:rPr lang="en-US" sz="1600" dirty="0"/>
              <a:t>column which just means it is not a floating period.  Other calendar sets contain “Floating” period flags showing the </a:t>
            </a:r>
            <a:r>
              <a:rPr lang="en-US" sz="1600" b="1" i="1" dirty="0"/>
              <a:t>Current</a:t>
            </a:r>
            <a:r>
              <a:rPr lang="en-US" sz="1600" dirty="0"/>
              <a:t> &amp; </a:t>
            </a:r>
            <a:r>
              <a:rPr lang="en-US" sz="1600" b="1" i="1" dirty="0"/>
              <a:t>Prior</a:t>
            </a:r>
            <a:r>
              <a:rPr lang="en-US" sz="1600" dirty="0"/>
              <a:t> reporting period and the </a:t>
            </a:r>
            <a:r>
              <a:rPr lang="en-US" sz="1600" b="1" i="1" dirty="0"/>
              <a:t>At Complete </a:t>
            </a:r>
            <a:r>
              <a:rPr lang="en-US" sz="1600" dirty="0"/>
              <a:t>period.  </a:t>
            </a:r>
            <a:br>
              <a:rPr lang="en-US" sz="1600" dirty="0"/>
            </a:br>
            <a:endParaRPr lang="en-US" b="1" i="1" u="sng" dirty="0"/>
          </a:p>
          <a:p>
            <a:pPr marL="0" indent="0">
              <a:buNone/>
            </a:pPr>
            <a:endParaRPr lang="en-US" sz="2000" dirty="0"/>
          </a:p>
        </p:txBody>
      </p:sp>
      <p:pic>
        <p:nvPicPr>
          <p:cNvPr id="12" name="Picture 11"/>
          <p:cNvPicPr>
            <a:picLocks noChangeAspect="1"/>
          </p:cNvPicPr>
          <p:nvPr/>
        </p:nvPicPr>
        <p:blipFill rotWithShape="1">
          <a:blip r:embed="rId2"/>
          <a:srcRect l="124" t="-666" r="5657" b="1053"/>
          <a:stretch/>
        </p:blipFill>
        <p:spPr>
          <a:xfrm>
            <a:off x="2436646" y="3078777"/>
            <a:ext cx="6587217" cy="3017221"/>
          </a:xfrm>
          <a:prstGeom prst="rect">
            <a:avLst/>
          </a:prstGeom>
        </p:spPr>
      </p:pic>
    </p:spTree>
    <p:extLst>
      <p:ext uri="{BB962C8B-B14F-4D97-AF65-F5344CB8AC3E}">
        <p14:creationId xmlns:p14="http://schemas.microsoft.com/office/powerpoint/2010/main" val="1068323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200" b="1" dirty="0"/>
              <a:t>Calendars - Making and Using Calendars in Cobra</a:t>
            </a:r>
          </a:p>
          <a:p>
            <a:pPr marL="457200" lvl="1" indent="0">
              <a:buNone/>
            </a:pPr>
            <a:r>
              <a:rPr lang="en-US" sz="1600" b="1" i="1" dirty="0"/>
              <a:t>Calendar Sets</a:t>
            </a:r>
            <a:endParaRPr lang="en-US" sz="1600" dirty="0"/>
          </a:p>
          <a:p>
            <a:pPr lvl="2"/>
            <a:r>
              <a:rPr lang="en-US" sz="1600" b="1" i="1" dirty="0"/>
              <a:t>Set 18 - </a:t>
            </a:r>
            <a:r>
              <a:rPr lang="en-US" sz="1600" dirty="0"/>
              <a:t>shows the same periods as Set 00 but it also indicates the floating periods of </a:t>
            </a:r>
            <a:r>
              <a:rPr lang="en-US" sz="1600" b="1" i="1" dirty="0"/>
              <a:t>TODATE</a:t>
            </a:r>
            <a:r>
              <a:rPr lang="en-US" sz="1600" dirty="0"/>
              <a:t> (the current reporting period), </a:t>
            </a:r>
            <a:r>
              <a:rPr lang="en-US" sz="1600" b="1" i="1" dirty="0"/>
              <a:t>PREVIOUS</a:t>
            </a:r>
            <a:r>
              <a:rPr lang="en-US" sz="1600" dirty="0"/>
              <a:t> (Prior reporting period) and </a:t>
            </a:r>
            <a:r>
              <a:rPr lang="en-US" sz="1600" b="1" i="1" dirty="0"/>
              <a:t>ATCOMPLETE</a:t>
            </a:r>
            <a:r>
              <a:rPr lang="en-US" sz="1600" dirty="0"/>
              <a:t> (the last reporting period for the project). </a:t>
            </a:r>
          </a:p>
          <a:p>
            <a:pPr lvl="2"/>
            <a:r>
              <a:rPr lang="en-US" sz="1600" dirty="0"/>
              <a:t>The Column named 18 Flag must show a “*” next to each floating periods</a:t>
            </a:r>
          </a:p>
          <a:p>
            <a:pPr lvl="2"/>
            <a:r>
              <a:rPr lang="en-US" sz="1600" dirty="0"/>
              <a:t>Moving the Floating Periods can be done by selecting a period data and right-clicking or by simply typing PREVIOUS, TODATE and ATCOMPLETE in the Label column</a:t>
            </a:r>
          </a:p>
          <a:p>
            <a:pPr lvl="2"/>
            <a:r>
              <a:rPr lang="en-US" sz="1600" dirty="0"/>
              <a:t>Setting floating periods in Calendar Set 18 is used for generating certain reports such as the CPR Format 1 </a:t>
            </a:r>
          </a:p>
          <a:p>
            <a:pPr marL="914400" lvl="2" indent="0">
              <a:buNone/>
            </a:pPr>
            <a:br>
              <a:rPr lang="en-US" sz="1600" dirty="0"/>
            </a:br>
            <a:endParaRPr lang="en-US" b="1" i="1" u="sng" dirty="0"/>
          </a:p>
          <a:p>
            <a:pPr marL="0" indent="0">
              <a:buNone/>
            </a:pPr>
            <a:endParaRPr lang="en-US" sz="2000" dirty="0"/>
          </a:p>
        </p:txBody>
      </p:sp>
      <p:pic>
        <p:nvPicPr>
          <p:cNvPr id="4" name="Picture 3"/>
          <p:cNvPicPr>
            <a:picLocks noChangeAspect="1"/>
          </p:cNvPicPr>
          <p:nvPr/>
        </p:nvPicPr>
        <p:blipFill>
          <a:blip r:embed="rId2"/>
          <a:stretch>
            <a:fillRect/>
          </a:stretch>
        </p:blipFill>
        <p:spPr>
          <a:xfrm>
            <a:off x="2529940" y="3514589"/>
            <a:ext cx="6743700" cy="2981325"/>
          </a:xfrm>
          <a:prstGeom prst="rect">
            <a:avLst/>
          </a:prstGeom>
        </p:spPr>
      </p:pic>
    </p:spTree>
    <p:extLst>
      <p:ext uri="{BB962C8B-B14F-4D97-AF65-F5344CB8AC3E}">
        <p14:creationId xmlns:p14="http://schemas.microsoft.com/office/powerpoint/2010/main" val="2418662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200" b="1" dirty="0"/>
              <a:t>Calendars - Making and Using Calendars in Cobra</a:t>
            </a:r>
          </a:p>
          <a:p>
            <a:pPr marL="457200" lvl="1" indent="0">
              <a:buNone/>
            </a:pPr>
            <a:r>
              <a:rPr lang="en-US" sz="1600" b="1" i="1" dirty="0"/>
              <a:t>Calendar Sets</a:t>
            </a:r>
            <a:endParaRPr lang="en-US" sz="1600" dirty="0"/>
          </a:p>
          <a:p>
            <a:pPr lvl="2"/>
            <a:r>
              <a:rPr lang="en-US" sz="1600" b="1" i="1" dirty="0"/>
              <a:t>Set 19 </a:t>
            </a:r>
            <a:r>
              <a:rPr lang="en-US" sz="1600" dirty="0"/>
              <a:t>– is used to flag and label other floating reporting periods used by reports such as the CPR Formats 3 and 4 for 6 Month Forecast by Month</a:t>
            </a:r>
            <a:br>
              <a:rPr lang="en-US" sz="1600" dirty="0"/>
            </a:br>
            <a:endParaRPr lang="en-US" b="1" i="1" u="sng" dirty="0"/>
          </a:p>
          <a:p>
            <a:pPr marL="0" indent="0">
              <a:buNone/>
            </a:pPr>
            <a:endParaRPr lang="en-US" sz="2000" dirty="0"/>
          </a:p>
        </p:txBody>
      </p:sp>
      <p:pic>
        <p:nvPicPr>
          <p:cNvPr id="5" name="Picture 4"/>
          <p:cNvPicPr>
            <a:picLocks noChangeAspect="1"/>
          </p:cNvPicPr>
          <p:nvPr/>
        </p:nvPicPr>
        <p:blipFill>
          <a:blip r:embed="rId2"/>
          <a:stretch>
            <a:fillRect/>
          </a:stretch>
        </p:blipFill>
        <p:spPr>
          <a:xfrm>
            <a:off x="2015354" y="2608080"/>
            <a:ext cx="6924675" cy="3000375"/>
          </a:xfrm>
          <a:prstGeom prst="rect">
            <a:avLst/>
          </a:prstGeom>
        </p:spPr>
      </p:pic>
    </p:spTree>
    <p:extLst>
      <p:ext uri="{BB962C8B-B14F-4D97-AF65-F5344CB8AC3E}">
        <p14:creationId xmlns:p14="http://schemas.microsoft.com/office/powerpoint/2010/main" val="2371434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200" b="1" dirty="0"/>
              <a:t>Calendars - Making and Using Calendars in Cobra</a:t>
            </a:r>
          </a:p>
          <a:p>
            <a:pPr marL="457200" lvl="1" indent="0">
              <a:buNone/>
            </a:pPr>
            <a:r>
              <a:rPr lang="en-US" sz="1600" b="1" i="1" dirty="0"/>
              <a:t>Copy</a:t>
            </a:r>
            <a:r>
              <a:rPr lang="en-US" sz="1600" dirty="0"/>
              <a:t> an Existing Calendar</a:t>
            </a:r>
          </a:p>
          <a:p>
            <a:pPr marL="1257300" lvl="2" indent="-342900">
              <a:buFont typeface="+mj-lt"/>
              <a:buAutoNum type="arabicPeriod"/>
            </a:pPr>
            <a:r>
              <a:rPr lang="en-US" sz="1600" dirty="0"/>
              <a:t>Select Calendars from the Cobra Explorer</a:t>
            </a:r>
          </a:p>
          <a:p>
            <a:pPr marL="1257300" lvl="2" indent="-342900">
              <a:buFont typeface="+mj-lt"/>
              <a:buAutoNum type="arabicPeriod"/>
            </a:pPr>
            <a:r>
              <a:rPr lang="en-US" sz="1600" dirty="0"/>
              <a:t>Right-click on an existing calendar and select Copy</a:t>
            </a:r>
          </a:p>
          <a:p>
            <a:pPr marL="1257300" lvl="2" indent="-342900">
              <a:buFont typeface="+mj-lt"/>
              <a:buAutoNum type="arabicPeriod"/>
            </a:pPr>
            <a:r>
              <a:rPr lang="en-US" sz="1600" dirty="0"/>
              <a:t>Once the copy has been created, Right-click or Double-click to open its Calendar periods and Calendar Sets</a:t>
            </a:r>
          </a:p>
          <a:p>
            <a:pPr marL="457200" lvl="1" indent="0">
              <a:buNone/>
            </a:pPr>
            <a:br>
              <a:rPr lang="en-US" sz="1600" dirty="0"/>
            </a:br>
            <a:endParaRPr lang="en-US" b="1" i="1" u="sng" dirty="0"/>
          </a:p>
          <a:p>
            <a:pPr marL="0" indent="0">
              <a:buNone/>
            </a:pPr>
            <a:endParaRPr lang="en-US" sz="2000" dirty="0"/>
          </a:p>
        </p:txBody>
      </p:sp>
      <p:pic>
        <p:nvPicPr>
          <p:cNvPr id="4" name="Picture 3"/>
          <p:cNvPicPr>
            <a:picLocks noChangeAspect="1"/>
          </p:cNvPicPr>
          <p:nvPr/>
        </p:nvPicPr>
        <p:blipFill>
          <a:blip r:embed="rId2"/>
          <a:stretch>
            <a:fillRect/>
          </a:stretch>
        </p:blipFill>
        <p:spPr>
          <a:xfrm>
            <a:off x="3632477" y="2743201"/>
            <a:ext cx="5534025" cy="3200400"/>
          </a:xfrm>
          <a:prstGeom prst="rect">
            <a:avLst/>
          </a:prstGeom>
        </p:spPr>
      </p:pic>
    </p:spTree>
    <p:extLst>
      <p:ext uri="{BB962C8B-B14F-4D97-AF65-F5344CB8AC3E}">
        <p14:creationId xmlns:p14="http://schemas.microsoft.com/office/powerpoint/2010/main" val="19001539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400" b="1" dirty="0"/>
              <a:t>Code Files </a:t>
            </a:r>
            <a:r>
              <a:rPr lang="en-US" sz="2200" b="1" dirty="0"/>
              <a:t>- Making and Using Code Files in Cobra</a:t>
            </a:r>
          </a:p>
          <a:p>
            <a:pPr marL="457200" lvl="1" indent="0">
              <a:buNone/>
            </a:pPr>
            <a:r>
              <a:rPr lang="en-US" sz="1600" dirty="0"/>
              <a:t>Code file can simply be used as a flat (meaning there is no parent/child hierarchical structure) lookup list for certain data in a project such as Manager.  Code file can also be hierarchical which gives you the ability to summarize data in Cobra at any level of the hierarchy.</a:t>
            </a:r>
          </a:p>
          <a:p>
            <a:pPr marL="457200" lvl="1" indent="0">
              <a:buNone/>
            </a:pPr>
            <a:endParaRPr lang="en-US" sz="1600" dirty="0"/>
          </a:p>
          <a:p>
            <a:pPr marL="457200" lvl="1" indent="0">
              <a:buNone/>
            </a:pPr>
            <a:r>
              <a:rPr lang="en-US" sz="1600" dirty="0"/>
              <a:t>The components of a Code File are as follows:</a:t>
            </a:r>
          </a:p>
          <a:p>
            <a:pPr lvl="2"/>
            <a:r>
              <a:rPr lang="en-US" sz="1600" b="1" i="1" u="sng" dirty="0"/>
              <a:t>Code </a:t>
            </a:r>
            <a:r>
              <a:rPr lang="en-US" sz="1600" dirty="0"/>
              <a:t>is the end date of the reporting period with the exception of the first date in a calendar being the beginning of the period.  </a:t>
            </a:r>
          </a:p>
          <a:p>
            <a:pPr lvl="2"/>
            <a:r>
              <a:rPr lang="en-US" sz="1600" b="1" i="1" u="sng" dirty="0"/>
              <a:t>Description </a:t>
            </a:r>
            <a:r>
              <a:rPr lang="en-US" sz="1600" dirty="0"/>
              <a:t>is the number of hours in the reporting period.  Hours can be entered manually or you can enter Holidays to derive the number of hours in each period</a:t>
            </a:r>
          </a:p>
          <a:p>
            <a:pPr lvl="2"/>
            <a:r>
              <a:rPr lang="en-US" sz="1600" b="1" i="1" u="sng" dirty="0"/>
              <a:t>Parent/Child</a:t>
            </a:r>
            <a:r>
              <a:rPr lang="en-US" sz="1600" dirty="0"/>
              <a:t> Relationship or hierarchical structure</a:t>
            </a:r>
            <a:br>
              <a:rPr lang="en-US" sz="1600" dirty="0"/>
            </a:br>
            <a:endParaRPr lang="en-US" b="1" i="1" u="sng"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375677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400" b="1" dirty="0"/>
              <a:t>Code Files </a:t>
            </a:r>
            <a:r>
              <a:rPr lang="en-US" sz="2200" b="1" dirty="0"/>
              <a:t>- Making and Using Code Files in Cobra</a:t>
            </a:r>
          </a:p>
          <a:p>
            <a:pPr marL="457200" lvl="1" indent="0">
              <a:buNone/>
            </a:pPr>
            <a:r>
              <a:rPr lang="en-US" sz="1600" dirty="0"/>
              <a:t>Make a Cobra Code File Using the </a:t>
            </a:r>
            <a:r>
              <a:rPr lang="en-US" sz="1600" b="1" i="1" dirty="0"/>
              <a:t>New Code File </a:t>
            </a:r>
            <a:r>
              <a:rPr lang="en-US" sz="1600" dirty="0"/>
              <a:t>Wizard</a:t>
            </a:r>
          </a:p>
          <a:p>
            <a:pPr marL="1257300" lvl="2" indent="-342900">
              <a:buFont typeface="+mj-lt"/>
              <a:buAutoNum type="arabicPeriod"/>
            </a:pPr>
            <a:r>
              <a:rPr lang="en-US" sz="1600" dirty="0"/>
              <a:t>Start Cobra and Select the Cobra Explorer</a:t>
            </a:r>
          </a:p>
          <a:p>
            <a:pPr marL="1257300" lvl="2" indent="-342900">
              <a:buFont typeface="+mj-lt"/>
              <a:buAutoNum type="arabicPeriod"/>
            </a:pPr>
            <a:r>
              <a:rPr lang="en-US" sz="1600" dirty="0"/>
              <a:t>Right-Click on </a:t>
            </a:r>
            <a:r>
              <a:rPr lang="en-US" sz="1600" b="1" i="1" dirty="0"/>
              <a:t>Codes</a:t>
            </a:r>
            <a:r>
              <a:rPr lang="en-US" sz="1600" dirty="0"/>
              <a:t> and select </a:t>
            </a:r>
            <a:r>
              <a:rPr lang="en-US" sz="1600" b="1" i="1" u="sng" dirty="0"/>
              <a:t>N</a:t>
            </a:r>
            <a:r>
              <a:rPr lang="en-US" sz="1600" b="1" i="1" dirty="0"/>
              <a:t>ew Code File</a:t>
            </a:r>
          </a:p>
          <a:p>
            <a:pPr marL="1257300" lvl="2" indent="-342900">
              <a:buFont typeface="+mj-lt"/>
              <a:buAutoNum type="arabicPeriod"/>
            </a:pPr>
            <a:r>
              <a:rPr lang="en-US" sz="1600" dirty="0"/>
              <a:t>Enter the Code File </a:t>
            </a:r>
            <a:r>
              <a:rPr lang="en-US" sz="1600" b="1" i="1" dirty="0"/>
              <a:t>Name</a:t>
            </a:r>
            <a:r>
              <a:rPr lang="en-US" sz="1600" dirty="0"/>
              <a:t> &amp; </a:t>
            </a:r>
            <a:r>
              <a:rPr lang="en-US" sz="1600" b="1" i="1" dirty="0"/>
              <a:t>Description</a:t>
            </a:r>
            <a:r>
              <a:rPr lang="en-US" sz="1600" dirty="0"/>
              <a:t> then Click </a:t>
            </a:r>
            <a:r>
              <a:rPr lang="en-US" sz="1600" b="1" i="1" dirty="0"/>
              <a:t>Next</a:t>
            </a:r>
            <a:br>
              <a:rPr lang="en-US" sz="1600" dirty="0"/>
            </a:br>
            <a:endParaRPr lang="en-US" b="1" i="1" u="sng" dirty="0"/>
          </a:p>
          <a:p>
            <a:pPr marL="0" indent="0">
              <a:buNone/>
            </a:pPr>
            <a:endParaRPr lang="en-US" sz="2000" dirty="0"/>
          </a:p>
        </p:txBody>
      </p:sp>
      <p:graphicFrame>
        <p:nvGraphicFramePr>
          <p:cNvPr id="10" name="Object 9"/>
          <p:cNvGraphicFramePr>
            <a:graphicFrameLocks noChangeAspect="1"/>
          </p:cNvGraphicFramePr>
          <p:nvPr>
            <p:extLst>
              <p:ext uri="{D42A27DB-BD31-4B8C-83A1-F6EECF244321}">
                <p14:modId xmlns:p14="http://schemas.microsoft.com/office/powerpoint/2010/main" val="1858078455"/>
              </p:ext>
            </p:extLst>
          </p:nvPr>
        </p:nvGraphicFramePr>
        <p:xfrm>
          <a:off x="906463" y="3073400"/>
          <a:ext cx="10353675" cy="4189413"/>
        </p:xfrm>
        <a:graphic>
          <a:graphicData uri="http://schemas.openxmlformats.org/presentationml/2006/ole">
            <mc:AlternateContent xmlns:mc="http://schemas.openxmlformats.org/markup-compatibility/2006">
              <mc:Choice xmlns:v="urn:schemas-microsoft-com:vml" Requires="v">
                <p:oleObj name="Document" r:id="rId2" imgW="5696780" imgH="2309077" progId="Word.Document.12">
                  <p:embed/>
                </p:oleObj>
              </mc:Choice>
              <mc:Fallback>
                <p:oleObj name="Document" r:id="rId2" imgW="5696780" imgH="2309077" progId="Word.Document.12">
                  <p:embed/>
                  <p:pic>
                    <p:nvPicPr>
                      <p:cNvPr id="10" name="Object 9"/>
                      <p:cNvPicPr/>
                      <p:nvPr/>
                    </p:nvPicPr>
                    <p:blipFill>
                      <a:blip r:embed="rId3"/>
                      <a:stretch>
                        <a:fillRect/>
                      </a:stretch>
                    </p:blipFill>
                    <p:spPr>
                      <a:xfrm>
                        <a:off x="906463" y="3073400"/>
                        <a:ext cx="10353675" cy="4189413"/>
                      </a:xfrm>
                      <a:prstGeom prst="rect">
                        <a:avLst/>
                      </a:prstGeom>
                    </p:spPr>
                  </p:pic>
                </p:oleObj>
              </mc:Fallback>
            </mc:AlternateContent>
          </a:graphicData>
        </a:graphic>
      </p:graphicFrame>
    </p:spTree>
    <p:extLst>
      <p:ext uri="{BB962C8B-B14F-4D97-AF65-F5344CB8AC3E}">
        <p14:creationId xmlns:p14="http://schemas.microsoft.com/office/powerpoint/2010/main" val="509609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3902704" y="951684"/>
            <a:ext cx="7256886" cy="5473391"/>
          </a:xfrm>
        </p:spPr>
        <p:txBody>
          <a:bodyPr>
            <a:noAutofit/>
          </a:bodyPr>
          <a:lstStyle/>
          <a:p>
            <a:pPr marL="0" indent="0">
              <a:buNone/>
            </a:pPr>
            <a:r>
              <a:rPr lang="en-US" sz="2400" b="1" dirty="0"/>
              <a:t>Code Files </a:t>
            </a:r>
            <a:r>
              <a:rPr lang="en-US" sz="2200" b="1" dirty="0"/>
              <a:t>- Making and Using Code Files in Cobra</a:t>
            </a:r>
          </a:p>
          <a:p>
            <a:pPr marL="457200" lvl="1" indent="0">
              <a:buNone/>
            </a:pPr>
            <a:r>
              <a:rPr lang="en-US" sz="1600" dirty="0"/>
              <a:t>Make a Cobra Code File Using the </a:t>
            </a:r>
            <a:r>
              <a:rPr lang="en-US" sz="1600" b="1" i="1" dirty="0"/>
              <a:t>New Code File </a:t>
            </a:r>
            <a:r>
              <a:rPr lang="en-US" sz="1600" dirty="0"/>
              <a:t>Wizard (Continued)</a:t>
            </a:r>
          </a:p>
          <a:p>
            <a:pPr marL="1257300" lvl="2" indent="-342900">
              <a:buFont typeface="+mj-lt"/>
              <a:buAutoNum type="arabicPeriod" startAt="4"/>
            </a:pPr>
            <a:r>
              <a:rPr lang="en-US" sz="1600" dirty="0"/>
              <a:t>Specify, by </a:t>
            </a:r>
            <a:r>
              <a:rPr lang="en-US" sz="1600" b="1" i="1" dirty="0"/>
              <a:t>Type</a:t>
            </a:r>
            <a:r>
              <a:rPr lang="en-US" sz="1600" dirty="0"/>
              <a:t>, if codes will be:</a:t>
            </a:r>
          </a:p>
          <a:p>
            <a:pPr lvl="3"/>
            <a:r>
              <a:rPr lang="en-US" sz="1400" b="1" i="1" dirty="0"/>
              <a:t>Punctuation</a:t>
            </a:r>
            <a:r>
              <a:rPr lang="en-US" sz="1400" dirty="0"/>
              <a:t> </a:t>
            </a:r>
            <a:r>
              <a:rPr lang="en-US" sz="1400" b="1" i="1" dirty="0"/>
              <a:t>Significant </a:t>
            </a:r>
            <a:r>
              <a:rPr lang="en-US" sz="1400" dirty="0"/>
              <a:t>meaning the reporting hierarchy is implied by the code itself.  </a:t>
            </a:r>
            <a:br>
              <a:rPr lang="en-US" sz="1400" dirty="0"/>
            </a:br>
            <a:r>
              <a:rPr lang="en-US" sz="1400" dirty="0"/>
              <a:t>“</a:t>
            </a:r>
            <a:r>
              <a:rPr lang="en-US" sz="1400" b="1" i="1" dirty="0"/>
              <a:t>1.1.1”</a:t>
            </a:r>
            <a:r>
              <a:rPr lang="en-US" sz="1400" dirty="0"/>
              <a:t>, for example is a 3</a:t>
            </a:r>
            <a:r>
              <a:rPr lang="en-US" sz="1400" baseline="30000" dirty="0"/>
              <a:t>rd</a:t>
            </a:r>
            <a:r>
              <a:rPr lang="en-US" sz="1400" dirty="0"/>
              <a:t> level item in a hierarchical structure in a Punctuation Significant (by a dot as its </a:t>
            </a:r>
            <a:r>
              <a:rPr lang="en-US" sz="1400" b="1" i="1" dirty="0"/>
              <a:t>Punctuation character</a:t>
            </a:r>
            <a:r>
              <a:rPr lang="en-US" sz="1400" dirty="0"/>
              <a:t>) code structure.  The parent of “1.1.1” is “1.1” which, in turn, has a parent of “1”.</a:t>
            </a:r>
            <a:br>
              <a:rPr lang="en-US" sz="1400" dirty="0"/>
            </a:br>
            <a:r>
              <a:rPr lang="en-US" sz="1400" dirty="0"/>
              <a:t>If Codes are </a:t>
            </a:r>
          </a:p>
          <a:p>
            <a:pPr lvl="3"/>
            <a:r>
              <a:rPr lang="en-US" sz="1400" b="1" i="1" dirty="0"/>
              <a:t>Fixed Form Significant </a:t>
            </a:r>
            <a:r>
              <a:rPr lang="en-US" sz="1400" dirty="0"/>
              <a:t>meaning that the number of characters and character position identifies the hierarchical structure</a:t>
            </a:r>
            <a:br>
              <a:rPr lang="en-US" sz="1400" dirty="0"/>
            </a:br>
            <a:r>
              <a:rPr lang="en-US" sz="1400" dirty="0"/>
              <a:t>“</a:t>
            </a:r>
            <a:r>
              <a:rPr lang="en-US" sz="1400" b="1" i="1" dirty="0"/>
              <a:t>1.1.1”</a:t>
            </a:r>
            <a:r>
              <a:rPr lang="en-US" sz="1400" dirty="0"/>
              <a:t>, for example is a 3</a:t>
            </a:r>
            <a:r>
              <a:rPr lang="en-US" sz="1400" baseline="30000" dirty="0"/>
              <a:t>rd</a:t>
            </a:r>
            <a:r>
              <a:rPr lang="en-US" sz="1400" dirty="0"/>
              <a:t> level item in a hierarchical structure in a Punctuation Significant (by a dot as its </a:t>
            </a:r>
            <a:r>
              <a:rPr lang="en-US" sz="1400" b="1" i="1" dirty="0"/>
              <a:t>Punctuation character</a:t>
            </a:r>
            <a:r>
              <a:rPr lang="en-US" sz="1400" dirty="0"/>
              <a:t>) code structure.  The parent of “1.1.1” is “1.1” which, in turn, has a parent of “1”.</a:t>
            </a:r>
            <a:br>
              <a:rPr lang="en-US" sz="1400" dirty="0"/>
            </a:br>
            <a:r>
              <a:rPr lang="en-US" sz="1400" dirty="0"/>
              <a:t>If Codes are </a:t>
            </a:r>
          </a:p>
          <a:p>
            <a:pPr lvl="3"/>
            <a:r>
              <a:rPr lang="en-US" sz="1400" b="1" i="1" dirty="0"/>
              <a:t>Non Significant</a:t>
            </a:r>
            <a:r>
              <a:rPr lang="en-US" sz="1400" dirty="0"/>
              <a:t> the user can define the parent/child relationships without relying on Fixed characters or a Punctuation Character</a:t>
            </a:r>
          </a:p>
          <a:p>
            <a:pPr marL="1257300" lvl="2" indent="-342900">
              <a:buFont typeface="+mj-lt"/>
              <a:buAutoNum type="arabicPeriod" startAt="5"/>
            </a:pPr>
            <a:r>
              <a:rPr lang="en-US" sz="1600" dirty="0"/>
              <a:t>Click Add Codes and Child Nodes on the Edit menu or </a:t>
            </a:r>
            <a:r>
              <a:rPr lang="en-US" sz="1600" b="1" dirty="0">
                <a:solidFill>
                  <a:srgbClr val="FF0000"/>
                </a:solidFill>
              </a:rPr>
              <a:t>Import Codes using the Integration Wizard</a:t>
            </a:r>
            <a:br>
              <a:rPr lang="en-US" sz="1600" b="1" dirty="0">
                <a:solidFill>
                  <a:srgbClr val="FF0000"/>
                </a:solidFill>
              </a:rPr>
            </a:br>
            <a:endParaRPr lang="en-US" b="1" i="1" u="sng" dirty="0">
              <a:solidFill>
                <a:srgbClr val="FF0000"/>
              </a:solidFill>
            </a:endParaRPr>
          </a:p>
          <a:p>
            <a:pPr marL="0" indent="0">
              <a:buNone/>
            </a:pPr>
            <a:endParaRPr lang="en-US" sz="2000" dirty="0"/>
          </a:p>
        </p:txBody>
      </p:sp>
      <p:pic>
        <p:nvPicPr>
          <p:cNvPr id="6" name="Picture 5"/>
          <p:cNvPicPr>
            <a:picLocks noChangeAspect="1"/>
          </p:cNvPicPr>
          <p:nvPr/>
        </p:nvPicPr>
        <p:blipFill>
          <a:blip r:embed="rId2"/>
          <a:stretch>
            <a:fillRect/>
          </a:stretch>
        </p:blipFill>
        <p:spPr>
          <a:xfrm>
            <a:off x="612037" y="1325563"/>
            <a:ext cx="2438108" cy="2108399"/>
          </a:xfrm>
          <a:prstGeom prst="rect">
            <a:avLst/>
          </a:prstGeom>
        </p:spPr>
      </p:pic>
      <p:pic>
        <p:nvPicPr>
          <p:cNvPr id="8" name="Picture 7"/>
          <p:cNvPicPr>
            <a:picLocks noChangeAspect="1"/>
          </p:cNvPicPr>
          <p:nvPr/>
        </p:nvPicPr>
        <p:blipFill>
          <a:blip r:embed="rId3"/>
          <a:stretch>
            <a:fillRect/>
          </a:stretch>
        </p:blipFill>
        <p:spPr>
          <a:xfrm>
            <a:off x="1464595" y="2959900"/>
            <a:ext cx="3171100" cy="2499360"/>
          </a:xfrm>
          <a:prstGeom prst="rect">
            <a:avLst/>
          </a:prstGeom>
        </p:spPr>
      </p:pic>
      <p:pic>
        <p:nvPicPr>
          <p:cNvPr id="9" name="Picture 8"/>
          <p:cNvPicPr>
            <a:picLocks/>
          </p:cNvPicPr>
          <p:nvPr/>
        </p:nvPicPr>
        <p:blipFill>
          <a:blip r:embed="rId4"/>
          <a:stretch>
            <a:fillRect/>
          </a:stretch>
        </p:blipFill>
        <p:spPr>
          <a:xfrm>
            <a:off x="178770" y="4616453"/>
            <a:ext cx="2571650" cy="2068790"/>
          </a:xfrm>
          <a:prstGeom prst="rect">
            <a:avLst/>
          </a:prstGeom>
        </p:spPr>
      </p:pic>
      <p:pic>
        <p:nvPicPr>
          <p:cNvPr id="7" name="Picture 6"/>
          <p:cNvPicPr>
            <a:picLocks noChangeAspect="1"/>
          </p:cNvPicPr>
          <p:nvPr/>
        </p:nvPicPr>
        <p:blipFill>
          <a:blip r:embed="rId5"/>
          <a:stretch>
            <a:fillRect/>
          </a:stretch>
        </p:blipFill>
        <p:spPr>
          <a:xfrm>
            <a:off x="6840276" y="5360378"/>
            <a:ext cx="3385407" cy="1178997"/>
          </a:xfrm>
          <a:prstGeom prst="rect">
            <a:avLst/>
          </a:prstGeom>
        </p:spPr>
      </p:pic>
    </p:spTree>
    <p:extLst>
      <p:ext uri="{BB962C8B-B14F-4D97-AF65-F5344CB8AC3E}">
        <p14:creationId xmlns:p14="http://schemas.microsoft.com/office/powerpoint/2010/main" val="256189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3379521" y="969102"/>
            <a:ext cx="8368342" cy="5473391"/>
          </a:xfrm>
        </p:spPr>
        <p:txBody>
          <a:bodyPr>
            <a:noAutofit/>
          </a:bodyPr>
          <a:lstStyle/>
          <a:p>
            <a:pPr marL="0" indent="0">
              <a:buNone/>
            </a:pPr>
            <a:r>
              <a:rPr lang="en-US" sz="2400" b="1" dirty="0"/>
              <a:t>Code Files </a:t>
            </a:r>
            <a:r>
              <a:rPr lang="en-US" sz="2200" b="1" dirty="0"/>
              <a:t>- Making and Using Code Files in Cobra</a:t>
            </a:r>
          </a:p>
          <a:p>
            <a:pPr marL="457200" lvl="1" indent="0">
              <a:buNone/>
            </a:pPr>
            <a:r>
              <a:rPr lang="en-US" sz="1600" dirty="0"/>
              <a:t>Import Codes from an Excel or CSV file Using the </a:t>
            </a:r>
            <a:r>
              <a:rPr lang="en-US" sz="1600" b="1" i="1" dirty="0"/>
              <a:t>Ancillary Data </a:t>
            </a:r>
            <a:r>
              <a:rPr lang="en-US" sz="1600" dirty="0"/>
              <a:t>Integration Wizard</a:t>
            </a:r>
          </a:p>
          <a:p>
            <a:pPr marL="1257300" lvl="2" indent="-342900">
              <a:buFont typeface="+mj-lt"/>
              <a:buAutoNum type="arabicPeriod"/>
            </a:pPr>
            <a:r>
              <a:rPr lang="en-US" sz="1600" dirty="0"/>
              <a:t>Make a new code file using the </a:t>
            </a:r>
            <a:r>
              <a:rPr lang="en-US" sz="1600" b="1" i="1" dirty="0"/>
              <a:t>Code File Wizard </a:t>
            </a:r>
            <a:r>
              <a:rPr lang="en-US" sz="1600" dirty="0"/>
              <a:t>following Steps 1 – 3 on the previous page.</a:t>
            </a:r>
          </a:p>
          <a:p>
            <a:pPr marL="1257300" lvl="2" indent="-342900">
              <a:buFont typeface="+mj-lt"/>
              <a:buAutoNum type="arabicPeriod"/>
            </a:pPr>
            <a:r>
              <a:rPr lang="en-US" sz="1600" dirty="0"/>
              <a:t>Make a simple Excel worksheet with three columns like the one shown to the left.  Note that the first line has no Parent and all the next lines show the Code of the first line, “Project” as their Parent.  This example makes a simple two level code file where “Project” is level 1 and “PMO”, “Sys </a:t>
            </a:r>
            <a:r>
              <a:rPr lang="en-US" sz="1600" dirty="0" err="1"/>
              <a:t>Eng</a:t>
            </a:r>
            <a:r>
              <a:rPr lang="en-US" sz="1600" dirty="0"/>
              <a:t>”, “Design”, “Dev” and “Deployment” are its child codes</a:t>
            </a:r>
          </a:p>
          <a:p>
            <a:pPr marL="1257300" lvl="2" indent="-342900">
              <a:buFont typeface="+mj-lt"/>
              <a:buAutoNum type="arabicPeriod"/>
            </a:pPr>
            <a:r>
              <a:rPr lang="en-US" sz="1600" dirty="0"/>
              <a:t>Select </a:t>
            </a:r>
            <a:r>
              <a:rPr lang="en-US" sz="1600" b="1" i="1" dirty="0"/>
              <a:t>Ancillary Data </a:t>
            </a:r>
            <a:r>
              <a:rPr lang="en-US" sz="1600" dirty="0"/>
              <a:t>from Cobra’s </a:t>
            </a:r>
            <a:r>
              <a:rPr lang="en-US" sz="1600" b="1" i="1" dirty="0"/>
              <a:t>Integration</a:t>
            </a:r>
            <a:r>
              <a:rPr lang="en-US" sz="1600" dirty="0"/>
              <a:t> menu</a:t>
            </a:r>
          </a:p>
          <a:p>
            <a:pPr marL="1257300" lvl="2" indent="-342900">
              <a:buFont typeface="+mj-lt"/>
              <a:buAutoNum type="arabicPeriod" startAt="4"/>
            </a:pPr>
            <a:r>
              <a:rPr lang="en-US" sz="1600" dirty="0"/>
              <a:t>If this is a new integration, just select</a:t>
            </a:r>
            <a:r>
              <a:rPr lang="en-US" sz="1600" b="1" i="1" dirty="0"/>
              <a:t> Create a new configuration </a:t>
            </a:r>
            <a:r>
              <a:rPr lang="en-US" sz="1600" dirty="0"/>
              <a:t>and press </a:t>
            </a:r>
            <a:r>
              <a:rPr lang="en-US" sz="1600" b="1" i="1" dirty="0"/>
              <a:t>Next</a:t>
            </a:r>
            <a:r>
              <a:rPr lang="en-US" sz="1600" dirty="0"/>
              <a:t>.  If this is similar to a prior saved Integration configuration then select </a:t>
            </a:r>
            <a:r>
              <a:rPr lang="en-US" sz="1600" b="1" i="1" dirty="0"/>
              <a:t>Open a existing configuration</a:t>
            </a:r>
            <a:r>
              <a:rPr lang="en-US" sz="1600" dirty="0"/>
              <a:t> and press </a:t>
            </a:r>
            <a:r>
              <a:rPr lang="en-US" sz="1600" b="1" i="1" dirty="0"/>
              <a:t>Next</a:t>
            </a:r>
            <a:r>
              <a:rPr lang="en-US" sz="1600" dirty="0"/>
              <a:t>.</a:t>
            </a:r>
            <a:endParaRPr lang="en-US" sz="1600" b="1" i="1" dirty="0"/>
          </a:p>
          <a:p>
            <a:pPr marL="1257300" lvl="2" indent="-342900">
              <a:buFont typeface="+mj-lt"/>
              <a:buAutoNum type="arabicPeriod" startAt="4"/>
            </a:pPr>
            <a:r>
              <a:rPr lang="en-US" sz="1600" dirty="0"/>
              <a:t>Now browse for the Excel or CSV file that contains the </a:t>
            </a:r>
            <a:r>
              <a:rPr lang="en-US" sz="1600" b="1" i="1" dirty="0"/>
              <a:t>Code</a:t>
            </a:r>
            <a:r>
              <a:rPr lang="en-US" sz="1600" dirty="0"/>
              <a:t>, </a:t>
            </a:r>
            <a:r>
              <a:rPr lang="en-US" sz="1600" b="1" i="1" dirty="0"/>
              <a:t>Description</a:t>
            </a:r>
            <a:r>
              <a:rPr lang="en-US" sz="1600" dirty="0"/>
              <a:t> and </a:t>
            </a:r>
            <a:r>
              <a:rPr lang="en-US" sz="1600" b="1" i="1" dirty="0"/>
              <a:t>Parent</a:t>
            </a:r>
            <a:r>
              <a:rPr lang="en-US" sz="1600" dirty="0"/>
              <a:t> data.</a:t>
            </a:r>
          </a:p>
          <a:p>
            <a:pPr marL="1257300" lvl="2" indent="-342900">
              <a:buFont typeface="+mj-lt"/>
              <a:buAutoNum type="arabicPeriod" startAt="4"/>
            </a:pPr>
            <a:r>
              <a:rPr lang="en-US" sz="1600" dirty="0"/>
              <a:t>Enter </a:t>
            </a:r>
            <a:r>
              <a:rPr lang="en-US" sz="1600" b="1" i="1" dirty="0"/>
              <a:t>Codes</a:t>
            </a:r>
            <a:r>
              <a:rPr lang="en-US" sz="1600" dirty="0"/>
              <a:t> below “What type of data are you importing”</a:t>
            </a:r>
          </a:p>
          <a:p>
            <a:pPr marL="1257300" lvl="2" indent="-342900">
              <a:buFont typeface="+mj-lt"/>
              <a:buAutoNum type="arabicPeriod" startAt="4"/>
            </a:pPr>
            <a:r>
              <a:rPr lang="en-US" sz="1600" dirty="0"/>
              <a:t>Select the name of the Code file below “Cobra file name” and  press </a:t>
            </a:r>
            <a:r>
              <a:rPr lang="en-US" sz="1600" b="1" i="1" dirty="0"/>
              <a:t>Next</a:t>
            </a:r>
            <a:r>
              <a:rPr lang="en-US" sz="1600" dirty="0"/>
              <a:t>.</a:t>
            </a:r>
          </a:p>
          <a:p>
            <a:pPr marL="1257300" lvl="2" indent="-342900">
              <a:buFont typeface="+mj-lt"/>
              <a:buAutoNum type="arabicPeriod" startAt="4"/>
            </a:pPr>
            <a:r>
              <a:rPr lang="en-US" sz="1600" dirty="0"/>
              <a:t>Save the integration configuration if you want to save a few steps next time then press </a:t>
            </a:r>
            <a:r>
              <a:rPr lang="en-US" sz="1600" b="1" i="1" dirty="0"/>
              <a:t>Next</a:t>
            </a:r>
            <a:br>
              <a:rPr lang="en-US" sz="1000" b="1" i="1" dirty="0"/>
            </a:br>
            <a:endParaRPr lang="en-US" sz="1000" b="1" i="1" dirty="0"/>
          </a:p>
          <a:p>
            <a:pPr marL="0" indent="0">
              <a:buNone/>
            </a:pPr>
            <a:endParaRPr lang="en-US" sz="2000" dirty="0"/>
          </a:p>
        </p:txBody>
      </p:sp>
      <p:pic>
        <p:nvPicPr>
          <p:cNvPr id="10" name="Picture 9"/>
          <p:cNvPicPr>
            <a:picLocks noChangeAspect="1"/>
          </p:cNvPicPr>
          <p:nvPr/>
        </p:nvPicPr>
        <p:blipFill>
          <a:blip r:embed="rId2"/>
          <a:stretch>
            <a:fillRect/>
          </a:stretch>
        </p:blipFill>
        <p:spPr>
          <a:xfrm>
            <a:off x="396720" y="1095004"/>
            <a:ext cx="2741059" cy="1605220"/>
          </a:xfrm>
          <a:prstGeom prst="rect">
            <a:avLst/>
          </a:prstGeom>
        </p:spPr>
      </p:pic>
      <p:pic>
        <p:nvPicPr>
          <p:cNvPr id="7" name="Picture 6"/>
          <p:cNvPicPr>
            <a:picLocks noChangeAspect="1"/>
          </p:cNvPicPr>
          <p:nvPr/>
        </p:nvPicPr>
        <p:blipFill>
          <a:blip r:embed="rId3"/>
          <a:stretch>
            <a:fillRect/>
          </a:stretch>
        </p:blipFill>
        <p:spPr>
          <a:xfrm>
            <a:off x="782976" y="3772472"/>
            <a:ext cx="2988923" cy="2928296"/>
          </a:xfrm>
          <a:prstGeom prst="rect">
            <a:avLst/>
          </a:prstGeom>
        </p:spPr>
      </p:pic>
      <p:cxnSp>
        <p:nvCxnSpPr>
          <p:cNvPr id="6" name="Elbow Connector 5"/>
          <p:cNvCxnSpPr>
            <a:stCxn id="10" idx="1"/>
            <a:endCxn id="11" idx="1"/>
          </p:cNvCxnSpPr>
          <p:nvPr/>
        </p:nvCxnSpPr>
        <p:spPr>
          <a:xfrm rot="10800000" flipH="1" flipV="1">
            <a:off x="396719" y="1897614"/>
            <a:ext cx="1008999" cy="1069310"/>
          </a:xfrm>
          <a:prstGeom prst="bentConnector3">
            <a:avLst>
              <a:gd name="adj1" fmla="val -22656"/>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4"/>
          <a:stretch>
            <a:fillRect/>
          </a:stretch>
        </p:blipFill>
        <p:spPr>
          <a:xfrm>
            <a:off x="1405719" y="2385899"/>
            <a:ext cx="2638425" cy="1162050"/>
          </a:xfrm>
          <a:prstGeom prst="rect">
            <a:avLst/>
          </a:prstGeom>
        </p:spPr>
      </p:pic>
      <p:cxnSp>
        <p:nvCxnSpPr>
          <p:cNvPr id="17" name="Elbow Connector 16"/>
          <p:cNvCxnSpPr>
            <a:stCxn id="11" idx="2"/>
            <a:endCxn id="7" idx="0"/>
          </p:cNvCxnSpPr>
          <p:nvPr/>
        </p:nvCxnSpPr>
        <p:spPr>
          <a:xfrm rot="5400000">
            <a:off x="2388924" y="3436463"/>
            <a:ext cx="224523" cy="44749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10" idx="1"/>
            <a:endCxn id="7" idx="1"/>
          </p:cNvCxnSpPr>
          <p:nvPr/>
        </p:nvCxnSpPr>
        <p:spPr>
          <a:xfrm rot="10800000" flipH="1" flipV="1">
            <a:off x="396720" y="1897614"/>
            <a:ext cx="386256" cy="3339006"/>
          </a:xfrm>
          <a:prstGeom prst="bentConnector3">
            <a:avLst>
              <a:gd name="adj1" fmla="val -59184"/>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50510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4519749" y="951684"/>
            <a:ext cx="6966857" cy="5473391"/>
          </a:xfrm>
        </p:spPr>
        <p:txBody>
          <a:bodyPr>
            <a:noAutofit/>
          </a:bodyPr>
          <a:lstStyle/>
          <a:p>
            <a:pPr marL="0" indent="0">
              <a:buNone/>
            </a:pPr>
            <a:r>
              <a:rPr lang="en-US" sz="2400" b="1" dirty="0"/>
              <a:t>Code Files </a:t>
            </a:r>
            <a:r>
              <a:rPr lang="en-US" sz="2200" b="1" dirty="0"/>
              <a:t>- Making and Using Code Files in Cobra</a:t>
            </a:r>
          </a:p>
          <a:p>
            <a:pPr marL="457200" lvl="1" indent="0">
              <a:buNone/>
            </a:pPr>
            <a:r>
              <a:rPr lang="en-US" sz="1600" dirty="0"/>
              <a:t>Import Codes from an Excel or CSV file Using the </a:t>
            </a:r>
            <a:r>
              <a:rPr lang="en-US" sz="1600" b="1" i="1" dirty="0"/>
              <a:t>Ancillary Data </a:t>
            </a:r>
            <a:r>
              <a:rPr lang="en-US" sz="1600" dirty="0"/>
              <a:t>Integration Wizard (Continued)</a:t>
            </a:r>
          </a:p>
          <a:p>
            <a:pPr marL="1371600" lvl="2" indent="-457200">
              <a:buFont typeface="+mj-lt"/>
              <a:buAutoNum type="arabicPeriod" startAt="9"/>
            </a:pPr>
            <a:r>
              <a:rPr lang="en-US" sz="1800" dirty="0"/>
              <a:t>Use the </a:t>
            </a:r>
            <a:r>
              <a:rPr lang="en-US" sz="1800" b="1" i="1" dirty="0"/>
              <a:t>Access Control </a:t>
            </a:r>
            <a:r>
              <a:rPr lang="en-US" sz="1800" dirty="0"/>
              <a:t>form to add Users or classes of users such as SYSADMIN or GUEST if necessary</a:t>
            </a:r>
            <a:endParaRPr lang="en-US" sz="1800" b="1" i="1" dirty="0"/>
          </a:p>
          <a:p>
            <a:pPr marL="1371600" lvl="2" indent="-457200">
              <a:buFont typeface="+mj-lt"/>
              <a:buAutoNum type="arabicPeriod" startAt="9"/>
            </a:pPr>
            <a:r>
              <a:rPr lang="en-US" sz="1800" dirty="0"/>
              <a:t>Click Finish to begin import processing of the Code File data.  If all goes well, you will receive confirmation that the Integration was Completed successfully</a:t>
            </a:r>
          </a:p>
          <a:p>
            <a:pPr marL="1371600" lvl="2" indent="-457200">
              <a:buFont typeface="+mj-lt"/>
              <a:buAutoNum type="arabicPeriod" startAt="9"/>
            </a:pPr>
            <a:r>
              <a:rPr lang="en-US" sz="1800" dirty="0"/>
              <a:t>Open the code file by selecting </a:t>
            </a:r>
            <a:r>
              <a:rPr lang="en-US" sz="1800" b="1" i="1" dirty="0"/>
              <a:t>Codes</a:t>
            </a:r>
            <a:r>
              <a:rPr lang="en-US" sz="1800" dirty="0"/>
              <a:t> in the </a:t>
            </a:r>
            <a:r>
              <a:rPr lang="en-US" sz="1800" b="1" i="1" dirty="0"/>
              <a:t>Cobra Navigation Pane</a:t>
            </a:r>
            <a:r>
              <a:rPr lang="en-US" sz="1800" dirty="0"/>
              <a:t>. </a:t>
            </a:r>
            <a:br>
              <a:rPr lang="en-US" sz="1000" b="1" i="1" dirty="0"/>
            </a:br>
            <a:endParaRPr lang="en-US" sz="1000" b="1" i="1" dirty="0"/>
          </a:p>
          <a:p>
            <a:pPr marL="0" indent="0">
              <a:buNone/>
            </a:pPr>
            <a:endParaRPr lang="en-US" sz="2000" dirty="0"/>
          </a:p>
        </p:txBody>
      </p:sp>
      <p:pic>
        <p:nvPicPr>
          <p:cNvPr id="8" name="Picture 7"/>
          <p:cNvPicPr>
            <a:picLocks noChangeAspect="1"/>
          </p:cNvPicPr>
          <p:nvPr/>
        </p:nvPicPr>
        <p:blipFill>
          <a:blip r:embed="rId2"/>
          <a:stretch>
            <a:fillRect/>
          </a:stretch>
        </p:blipFill>
        <p:spPr>
          <a:xfrm>
            <a:off x="6365422" y="4248232"/>
            <a:ext cx="3943350" cy="1781175"/>
          </a:xfrm>
          <a:prstGeom prst="rect">
            <a:avLst/>
          </a:prstGeom>
        </p:spPr>
      </p:pic>
      <p:pic>
        <p:nvPicPr>
          <p:cNvPr id="6" name="Picture 5"/>
          <p:cNvPicPr>
            <a:picLocks noChangeAspect="1"/>
          </p:cNvPicPr>
          <p:nvPr/>
        </p:nvPicPr>
        <p:blipFill>
          <a:blip r:embed="rId3"/>
          <a:stretch>
            <a:fillRect/>
          </a:stretch>
        </p:blipFill>
        <p:spPr>
          <a:xfrm>
            <a:off x="1091275" y="3123546"/>
            <a:ext cx="3630744" cy="3557099"/>
          </a:xfrm>
          <a:prstGeom prst="rect">
            <a:avLst/>
          </a:prstGeom>
        </p:spPr>
      </p:pic>
      <p:pic>
        <p:nvPicPr>
          <p:cNvPr id="7" name="Picture 6"/>
          <p:cNvPicPr>
            <a:picLocks noChangeAspect="1"/>
          </p:cNvPicPr>
          <p:nvPr/>
        </p:nvPicPr>
        <p:blipFill>
          <a:blip r:embed="rId4"/>
          <a:stretch>
            <a:fillRect/>
          </a:stretch>
        </p:blipFill>
        <p:spPr>
          <a:xfrm>
            <a:off x="915482" y="1037571"/>
            <a:ext cx="3116150" cy="1824881"/>
          </a:xfrm>
          <a:prstGeom prst="rect">
            <a:avLst/>
          </a:prstGeom>
        </p:spPr>
      </p:pic>
      <p:cxnSp>
        <p:nvCxnSpPr>
          <p:cNvPr id="9" name="Elbow Connector 8"/>
          <p:cNvCxnSpPr>
            <a:stCxn id="7" idx="3"/>
            <a:endCxn id="6" idx="0"/>
          </p:cNvCxnSpPr>
          <p:nvPr/>
        </p:nvCxnSpPr>
        <p:spPr>
          <a:xfrm flipH="1">
            <a:off x="2906647" y="1950012"/>
            <a:ext cx="1124985" cy="1173534"/>
          </a:xfrm>
          <a:prstGeom prst="bentConnector4">
            <a:avLst>
              <a:gd name="adj1" fmla="val -20320"/>
              <a:gd name="adj2" fmla="val 88876"/>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Elbow Connector 11"/>
          <p:cNvCxnSpPr>
            <a:stCxn id="6" idx="3"/>
            <a:endCxn id="8" idx="1"/>
          </p:cNvCxnSpPr>
          <p:nvPr/>
        </p:nvCxnSpPr>
        <p:spPr>
          <a:xfrm>
            <a:off x="4722019" y="4902096"/>
            <a:ext cx="1643403" cy="23672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7795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400" b="1" dirty="0"/>
              <a:t>Rate Files </a:t>
            </a:r>
            <a:r>
              <a:rPr lang="en-US" sz="2200" b="1" dirty="0"/>
              <a:t>- Making and Using Rate Files in Cobra</a:t>
            </a:r>
          </a:p>
          <a:p>
            <a:pPr marL="457200" lvl="1" indent="0">
              <a:buNone/>
            </a:pPr>
            <a:r>
              <a:rPr lang="en-US" sz="1600" dirty="0"/>
              <a:t>Rate files contain multiplication factors that are applied to resources used in a project.  Hours, for example are multiplied by an associated Direct rate to determine the direct cost for hours.  Other rate factors (or burdens) can be applied next until the total cost is determined.</a:t>
            </a:r>
          </a:p>
          <a:p>
            <a:pPr marL="457200" lvl="1" indent="0">
              <a:buNone/>
            </a:pPr>
            <a:endParaRPr lang="en-US" sz="1600" dirty="0"/>
          </a:p>
          <a:p>
            <a:pPr marL="457200" lvl="1" indent="0">
              <a:buNone/>
            </a:pPr>
            <a:r>
              <a:rPr lang="en-US" sz="1600" dirty="0"/>
              <a:t>The components of a Rate File are as follows:</a:t>
            </a:r>
          </a:p>
          <a:p>
            <a:pPr lvl="2"/>
            <a:r>
              <a:rPr lang="en-US" sz="1600" b="1" i="1" u="sng" dirty="0"/>
              <a:t>Rate Set</a:t>
            </a:r>
            <a:r>
              <a:rPr lang="en-US" sz="1600" dirty="0"/>
              <a:t> &amp; </a:t>
            </a:r>
            <a:r>
              <a:rPr lang="en-US" sz="1600" b="1" i="1" u="sng" dirty="0"/>
              <a:t>Description</a:t>
            </a:r>
            <a:r>
              <a:rPr lang="en-US" sz="1600" dirty="0"/>
              <a:t> is the identifying name and description of the rate </a:t>
            </a:r>
          </a:p>
          <a:p>
            <a:pPr lvl="2"/>
            <a:r>
              <a:rPr lang="en-US" sz="1600" b="1" i="1" u="sng" dirty="0"/>
              <a:t>Date</a:t>
            </a:r>
            <a:r>
              <a:rPr lang="en-US" sz="1600" dirty="0"/>
              <a:t> is the effective date (or start date) when the Rate Value is applied</a:t>
            </a:r>
          </a:p>
          <a:p>
            <a:pPr lvl="2"/>
            <a:r>
              <a:rPr lang="en-US" sz="1600" b="1" i="1" u="sng" dirty="0"/>
              <a:t>Value</a:t>
            </a:r>
            <a:r>
              <a:rPr lang="en-US" sz="1600" dirty="0"/>
              <a:t> is the multiplication factor used to burden resources having the rate applied.</a:t>
            </a:r>
          </a:p>
          <a:p>
            <a:pPr marL="457200" lvl="1" indent="0">
              <a:buNone/>
            </a:pPr>
            <a:br>
              <a:rPr lang="en-US" dirty="0"/>
            </a:br>
            <a:endParaRPr lang="en-US" b="1" i="1" u="sng" dirty="0"/>
          </a:p>
          <a:p>
            <a:pPr marL="0" indent="0">
              <a:buNone/>
            </a:pPr>
            <a:endParaRPr lang="en-US" sz="2000" dirty="0"/>
          </a:p>
          <a:p>
            <a:pPr marL="0" indent="0">
              <a:buNone/>
            </a:pP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1344449747"/>
              </p:ext>
            </p:extLst>
          </p:nvPr>
        </p:nvGraphicFramePr>
        <p:xfrm>
          <a:off x="7496185" y="3955849"/>
          <a:ext cx="4394925" cy="1461262"/>
        </p:xfrm>
        <a:graphic>
          <a:graphicData uri="http://schemas.openxmlformats.org/drawingml/2006/table">
            <a:tbl>
              <a:tblPr firstRow="1" bandRow="1">
                <a:tableStyleId>{5C22544A-7EE6-4342-B048-85BDC9FD1C3A}</a:tableStyleId>
              </a:tblPr>
              <a:tblGrid>
                <a:gridCol w="1276025">
                  <a:extLst>
                    <a:ext uri="{9D8B030D-6E8A-4147-A177-3AD203B41FA5}">
                      <a16:colId xmlns:a16="http://schemas.microsoft.com/office/drawing/2014/main" val="20000"/>
                    </a:ext>
                  </a:extLst>
                </a:gridCol>
                <a:gridCol w="1502999">
                  <a:extLst>
                    <a:ext uri="{9D8B030D-6E8A-4147-A177-3AD203B41FA5}">
                      <a16:colId xmlns:a16="http://schemas.microsoft.com/office/drawing/2014/main" val="20001"/>
                    </a:ext>
                  </a:extLst>
                </a:gridCol>
                <a:gridCol w="1003293">
                  <a:extLst>
                    <a:ext uri="{9D8B030D-6E8A-4147-A177-3AD203B41FA5}">
                      <a16:colId xmlns:a16="http://schemas.microsoft.com/office/drawing/2014/main" val="20002"/>
                    </a:ext>
                  </a:extLst>
                </a:gridCol>
                <a:gridCol w="612608">
                  <a:extLst>
                    <a:ext uri="{9D8B030D-6E8A-4147-A177-3AD203B41FA5}">
                      <a16:colId xmlns:a16="http://schemas.microsoft.com/office/drawing/2014/main" val="20003"/>
                    </a:ext>
                  </a:extLst>
                </a:gridCol>
              </a:tblGrid>
              <a:tr h="370840">
                <a:tc>
                  <a:txBody>
                    <a:bodyPr/>
                    <a:lstStyle/>
                    <a:p>
                      <a:r>
                        <a:rPr lang="en-US" sz="1400" dirty="0"/>
                        <a:t>Rate Set</a:t>
                      </a:r>
                    </a:p>
                  </a:txBody>
                  <a:tcPr/>
                </a:tc>
                <a:tc>
                  <a:txBody>
                    <a:bodyPr/>
                    <a:lstStyle/>
                    <a:p>
                      <a:r>
                        <a:rPr lang="en-US" sz="1400" dirty="0"/>
                        <a:t>Description</a:t>
                      </a:r>
                    </a:p>
                  </a:txBody>
                  <a:tcPr/>
                </a:tc>
                <a:tc>
                  <a:txBody>
                    <a:bodyPr/>
                    <a:lstStyle/>
                    <a:p>
                      <a:r>
                        <a:rPr lang="en-US" sz="1400" dirty="0"/>
                        <a:t>Date</a:t>
                      </a:r>
                    </a:p>
                  </a:txBody>
                  <a:tcPr/>
                </a:tc>
                <a:tc>
                  <a:txBody>
                    <a:bodyPr/>
                    <a:lstStyle/>
                    <a:p>
                      <a:r>
                        <a:rPr lang="en-US" sz="1400" dirty="0"/>
                        <a:t>Value</a:t>
                      </a:r>
                    </a:p>
                  </a:txBody>
                  <a:tcPr/>
                </a:tc>
                <a:extLst>
                  <a:ext uri="{0D108BD9-81ED-4DB2-BD59-A6C34878D82A}">
                    <a16:rowId xmlns:a16="http://schemas.microsoft.com/office/drawing/2014/main" val="10000"/>
                  </a:ext>
                </a:extLst>
              </a:tr>
              <a:tr h="370840">
                <a:tc>
                  <a:txBody>
                    <a:bodyPr/>
                    <a:lstStyle/>
                    <a:p>
                      <a:r>
                        <a:rPr lang="en-US" sz="1400" dirty="0"/>
                        <a:t>Labor Overhead</a:t>
                      </a:r>
                    </a:p>
                  </a:txBody>
                  <a:tcPr/>
                </a:tc>
                <a:tc>
                  <a:txBody>
                    <a:bodyPr/>
                    <a:lstStyle/>
                    <a:p>
                      <a:r>
                        <a:rPr lang="en-US" sz="1400" dirty="0"/>
                        <a:t>Overhead to be applied to labor</a:t>
                      </a:r>
                    </a:p>
                  </a:txBody>
                  <a:tcPr/>
                </a:tc>
                <a:tc>
                  <a:txBody>
                    <a:bodyPr/>
                    <a:lstStyle/>
                    <a:p>
                      <a:r>
                        <a:rPr lang="en-US" sz="1400" dirty="0"/>
                        <a:t>1/1/2017</a:t>
                      </a:r>
                    </a:p>
                    <a:p>
                      <a:r>
                        <a:rPr lang="en-US" sz="1400" dirty="0"/>
                        <a:t>1/1/2018</a:t>
                      </a:r>
                    </a:p>
                  </a:txBody>
                  <a:tcPr/>
                </a:tc>
                <a:tc>
                  <a:txBody>
                    <a:bodyPr/>
                    <a:lstStyle/>
                    <a:p>
                      <a:r>
                        <a:rPr lang="en-US" sz="1400" dirty="0"/>
                        <a:t>.82</a:t>
                      </a:r>
                    </a:p>
                    <a:p>
                      <a:r>
                        <a:rPr lang="en-US" sz="1400" dirty="0"/>
                        <a:t>.80</a:t>
                      </a:r>
                    </a:p>
                  </a:txBody>
                  <a:tcPr/>
                </a:tc>
                <a:extLst>
                  <a:ext uri="{0D108BD9-81ED-4DB2-BD59-A6C34878D82A}">
                    <a16:rowId xmlns:a16="http://schemas.microsoft.com/office/drawing/2014/main" val="10001"/>
                  </a:ext>
                </a:extLst>
              </a:tr>
              <a:tr h="572262">
                <a:tc>
                  <a:txBody>
                    <a:bodyPr/>
                    <a:lstStyle/>
                    <a:p>
                      <a:r>
                        <a:rPr lang="en-US" sz="1400" dirty="0"/>
                        <a:t>Engineering Direct Rate</a:t>
                      </a:r>
                    </a:p>
                  </a:txBody>
                  <a:tcPr/>
                </a:tc>
                <a:tc>
                  <a:txBody>
                    <a:bodyPr/>
                    <a:lstStyle/>
                    <a:p>
                      <a:r>
                        <a:rPr lang="en-US" sz="1400" dirty="0"/>
                        <a:t>Direct </a:t>
                      </a:r>
                      <a:r>
                        <a:rPr lang="en-US" sz="1400" dirty="0" err="1"/>
                        <a:t>Eng</a:t>
                      </a:r>
                      <a:r>
                        <a:rPr lang="en-US" sz="1400" baseline="0" dirty="0"/>
                        <a:t> Rate/hour</a:t>
                      </a:r>
                      <a:endParaRPr lang="en-US" sz="1400" dirty="0"/>
                    </a:p>
                  </a:txBody>
                  <a:tcPr/>
                </a:tc>
                <a:tc>
                  <a:txBody>
                    <a:bodyPr/>
                    <a:lstStyle/>
                    <a:p>
                      <a:r>
                        <a:rPr lang="en-US" sz="1400" dirty="0"/>
                        <a:t>1/1/2017</a:t>
                      </a:r>
                    </a:p>
                    <a:p>
                      <a:r>
                        <a:rPr lang="en-US" sz="1400" dirty="0"/>
                        <a:t>1/1/2018</a:t>
                      </a:r>
                    </a:p>
                  </a:txBody>
                  <a:tcPr/>
                </a:tc>
                <a:tc>
                  <a:txBody>
                    <a:bodyPr/>
                    <a:lstStyle/>
                    <a:p>
                      <a:r>
                        <a:rPr lang="en-US" sz="1400" dirty="0"/>
                        <a:t>75.00</a:t>
                      </a:r>
                    </a:p>
                    <a:p>
                      <a:r>
                        <a:rPr lang="en-US" sz="1400" dirty="0"/>
                        <a:t>77.50</a:t>
                      </a:r>
                    </a:p>
                  </a:txBody>
                  <a:tcPr/>
                </a:tc>
                <a:extLst>
                  <a:ext uri="{0D108BD9-81ED-4DB2-BD59-A6C34878D82A}">
                    <a16:rowId xmlns:a16="http://schemas.microsoft.com/office/drawing/2014/main" val="10002"/>
                  </a:ext>
                </a:extLst>
              </a:tr>
            </a:tbl>
          </a:graphicData>
        </a:graphic>
      </p:graphicFrame>
      <p:sp>
        <p:nvSpPr>
          <p:cNvPr id="5" name="TextBox 4"/>
          <p:cNvSpPr txBox="1"/>
          <p:nvPr/>
        </p:nvSpPr>
        <p:spPr>
          <a:xfrm>
            <a:off x="461110" y="3688379"/>
            <a:ext cx="10302683" cy="2862322"/>
          </a:xfrm>
          <a:prstGeom prst="rect">
            <a:avLst/>
          </a:prstGeom>
          <a:noFill/>
        </p:spPr>
        <p:txBody>
          <a:bodyPr wrap="square" rtlCol="0">
            <a:spAutoFit/>
          </a:bodyPr>
          <a:lstStyle/>
          <a:p>
            <a:r>
              <a:rPr lang="en-US" dirty="0"/>
              <a:t>As an simple example, a rate file may  include the 2 items shown</a:t>
            </a:r>
            <a:br>
              <a:rPr lang="en-US" dirty="0"/>
            </a:br>
            <a:r>
              <a:rPr lang="en-US" dirty="0"/>
              <a:t>in the table to the right.  </a:t>
            </a:r>
            <a:br>
              <a:rPr lang="en-US" dirty="0"/>
            </a:br>
            <a:endParaRPr lang="en-US" dirty="0"/>
          </a:p>
          <a:p>
            <a:r>
              <a:rPr lang="en-US" dirty="0"/>
              <a:t>Later when you make a Resource File you can identify the names of the </a:t>
            </a:r>
            <a:br>
              <a:rPr lang="en-US" dirty="0"/>
            </a:br>
            <a:r>
              <a:rPr lang="en-US" dirty="0"/>
              <a:t>Engineering staff members and specify that every hour of Engineering</a:t>
            </a:r>
            <a:br>
              <a:rPr lang="en-US" dirty="0"/>
            </a:br>
            <a:r>
              <a:rPr lang="en-US" dirty="0"/>
              <a:t>labor is multiplied by the </a:t>
            </a:r>
            <a:r>
              <a:rPr lang="en-US" b="1" i="1" dirty="0"/>
              <a:t>Engineering Direct Rate </a:t>
            </a:r>
            <a:r>
              <a:rPr lang="en-US" dirty="0"/>
              <a:t>per its period of </a:t>
            </a:r>
            <a:br>
              <a:rPr lang="en-US" dirty="0"/>
            </a:br>
            <a:r>
              <a:rPr lang="en-US" dirty="0"/>
              <a:t>performance ($75/hour if in 2017 or $77.50 if in 2018).</a:t>
            </a:r>
          </a:p>
          <a:p>
            <a:r>
              <a:rPr lang="en-US" dirty="0"/>
              <a:t>Additionally, you can specify that Engineering labor has Labor Overhead applied on top of its direct hourly rate.  Therefore an hour of Engineering labor in 2017 is estimated to cost $75.00 plus 82% of $75.00 for a total burdened estimated cost of $136.50</a:t>
            </a:r>
          </a:p>
        </p:txBody>
      </p:sp>
    </p:spTree>
    <p:extLst>
      <p:ext uri="{BB962C8B-B14F-4D97-AF65-F5344CB8AC3E}">
        <p14:creationId xmlns:p14="http://schemas.microsoft.com/office/powerpoint/2010/main" val="2260300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400" b="1" dirty="0"/>
              <a:t>Rate Files </a:t>
            </a:r>
            <a:r>
              <a:rPr lang="en-US" sz="2200" b="1" dirty="0"/>
              <a:t>- Making and Using Rate Files in Cobra</a:t>
            </a:r>
          </a:p>
          <a:p>
            <a:pPr marL="457200" lvl="1" indent="0">
              <a:buNone/>
            </a:pPr>
            <a:r>
              <a:rPr lang="en-US" sz="1600" dirty="0"/>
              <a:t>How to Make a Cobra Rate File</a:t>
            </a:r>
            <a:r>
              <a:rPr lang="en-US" sz="1600" b="1" i="1" dirty="0"/>
              <a:t> </a:t>
            </a:r>
            <a:r>
              <a:rPr lang="en-US" sz="1600" dirty="0"/>
              <a:t>Using the </a:t>
            </a:r>
            <a:r>
              <a:rPr lang="en-US" sz="1600" b="1" i="1" dirty="0"/>
              <a:t>New Rate File </a:t>
            </a:r>
            <a:r>
              <a:rPr lang="en-US" sz="1600" dirty="0"/>
              <a:t>Wizard</a:t>
            </a:r>
          </a:p>
          <a:p>
            <a:pPr marL="1257300" lvl="2" indent="-342900">
              <a:buFont typeface="+mj-lt"/>
              <a:buAutoNum type="arabicPeriod"/>
            </a:pPr>
            <a:r>
              <a:rPr lang="en-US" sz="1600" dirty="0"/>
              <a:t>Start Cobra and Select the </a:t>
            </a:r>
            <a:r>
              <a:rPr lang="en-US" sz="1600" b="1" i="1" dirty="0"/>
              <a:t>Cobra Explorer</a:t>
            </a:r>
          </a:p>
          <a:p>
            <a:pPr marL="1257300" lvl="2" indent="-342900">
              <a:buFont typeface="+mj-lt"/>
              <a:buAutoNum type="arabicPeriod"/>
            </a:pPr>
            <a:r>
              <a:rPr lang="en-US" sz="1600" dirty="0"/>
              <a:t>Right-Click on </a:t>
            </a:r>
            <a:r>
              <a:rPr lang="en-US" sz="1600" b="1" i="1" dirty="0"/>
              <a:t>Rates </a:t>
            </a:r>
            <a:r>
              <a:rPr lang="en-US" sz="1600" dirty="0"/>
              <a:t>and select </a:t>
            </a:r>
            <a:r>
              <a:rPr lang="en-US" sz="1600" b="1" i="1" u="sng" dirty="0"/>
              <a:t>N</a:t>
            </a:r>
            <a:r>
              <a:rPr lang="en-US" sz="1600" b="1" i="1" dirty="0"/>
              <a:t>ew Rate File</a:t>
            </a:r>
          </a:p>
          <a:p>
            <a:pPr marL="1257300" lvl="2" indent="-342900">
              <a:buFont typeface="+mj-lt"/>
              <a:buAutoNum type="arabicPeriod"/>
            </a:pPr>
            <a:r>
              <a:rPr lang="en-US" sz="1600" dirty="0"/>
              <a:t>Enter the Rate File </a:t>
            </a:r>
            <a:r>
              <a:rPr lang="en-US" sz="1600" b="1" i="1" dirty="0"/>
              <a:t>Name</a:t>
            </a:r>
            <a:r>
              <a:rPr lang="en-US" sz="1600" dirty="0"/>
              <a:t> &amp; </a:t>
            </a:r>
            <a:r>
              <a:rPr lang="en-US" sz="1600" b="1" i="1" dirty="0"/>
              <a:t>Description</a:t>
            </a:r>
            <a:r>
              <a:rPr lang="en-US" sz="1600" dirty="0"/>
              <a:t> then Click </a:t>
            </a:r>
            <a:r>
              <a:rPr lang="en-US" sz="1600" b="1" i="1" dirty="0"/>
              <a:t>Next</a:t>
            </a:r>
          </a:p>
          <a:p>
            <a:pPr marL="1257300" lvl="2" indent="-342900">
              <a:buFont typeface="+mj-lt"/>
              <a:buAutoNum type="arabicPeriod"/>
            </a:pPr>
            <a:r>
              <a:rPr lang="en-US" sz="1600" b="1" i="1" dirty="0"/>
              <a:t>Code Fields </a:t>
            </a:r>
            <a:r>
              <a:rPr lang="en-US" sz="1600" dirty="0"/>
              <a:t>are optional and can be added later so you can also skip this form for now and just Click </a:t>
            </a:r>
            <a:r>
              <a:rPr lang="en-US" sz="1600" b="1" i="1" dirty="0"/>
              <a:t>Next. </a:t>
            </a:r>
            <a:r>
              <a:rPr lang="en-US" sz="1600" dirty="0"/>
              <a:t>Adding Codes to rate records is useful for reporting by certain categories.  For example, if you have a Code file showing company departments or site locations, you can associate rates to these codes. </a:t>
            </a:r>
          </a:p>
          <a:p>
            <a:pPr marL="1257300" lvl="2" indent="-342900">
              <a:buFont typeface="+mj-lt"/>
              <a:buAutoNum type="arabicPeriod"/>
            </a:pPr>
            <a:r>
              <a:rPr lang="en-US" sz="1600" dirty="0"/>
              <a:t>Use the </a:t>
            </a:r>
            <a:r>
              <a:rPr lang="en-US" sz="1600" b="1" i="1" dirty="0"/>
              <a:t>Access Control </a:t>
            </a:r>
            <a:r>
              <a:rPr lang="en-US" sz="1600" dirty="0"/>
              <a:t>form to add Users or classes of users such as SYSADMIN or GUEST if necessary</a:t>
            </a:r>
            <a:r>
              <a:rPr lang="en-US" sz="1600" b="1" i="1" dirty="0"/>
              <a:t> </a:t>
            </a:r>
            <a:r>
              <a:rPr lang="en-US" sz="1600" dirty="0"/>
              <a:t>then click </a:t>
            </a:r>
            <a:r>
              <a:rPr lang="en-US" sz="1600" b="1" i="1" dirty="0"/>
              <a:t>Finished</a:t>
            </a:r>
          </a:p>
          <a:p>
            <a:pPr marL="1257300" lvl="2" indent="-342900">
              <a:buFont typeface="+mj-lt"/>
              <a:buAutoNum type="arabicPeriod"/>
            </a:pPr>
            <a:r>
              <a:rPr lang="en-US" sz="1600" dirty="0"/>
              <a:t>Use the forms named </a:t>
            </a:r>
            <a:r>
              <a:rPr lang="en-US" sz="1600" b="1" i="1" dirty="0"/>
              <a:t>Add Rate Set </a:t>
            </a:r>
            <a:r>
              <a:rPr lang="en-US" sz="1600" dirty="0"/>
              <a:t>to add a Rate set Name, Description, effective Date and Value or </a:t>
            </a:r>
            <a:r>
              <a:rPr lang="en-US" sz="1600" b="1" dirty="0">
                <a:solidFill>
                  <a:srgbClr val="FF0000"/>
                </a:solidFill>
              </a:rPr>
              <a:t>Import Codes using the Integration Wizard</a:t>
            </a:r>
            <a:br>
              <a:rPr lang="en-US" sz="1600" b="1" dirty="0">
                <a:solidFill>
                  <a:srgbClr val="FF0000"/>
                </a:solidFill>
              </a:rPr>
            </a:br>
            <a:br>
              <a:rPr lang="en-US" sz="1600" dirty="0"/>
            </a:br>
            <a:endParaRPr lang="en-US" b="1" i="1" u="sng" dirty="0"/>
          </a:p>
          <a:p>
            <a:pPr marL="0" indent="0">
              <a:buNone/>
            </a:pPr>
            <a:endParaRPr lang="en-US" sz="2000" dirty="0"/>
          </a:p>
        </p:txBody>
      </p:sp>
    </p:spTree>
    <p:extLst>
      <p:ext uri="{BB962C8B-B14F-4D97-AF65-F5344CB8AC3E}">
        <p14:creationId xmlns:p14="http://schemas.microsoft.com/office/powerpoint/2010/main" val="545142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5006984" y="1021353"/>
            <a:ext cx="6679919" cy="5473391"/>
          </a:xfrm>
        </p:spPr>
        <p:txBody>
          <a:bodyPr>
            <a:noAutofit/>
          </a:bodyPr>
          <a:lstStyle/>
          <a:p>
            <a:pPr marL="0" indent="0">
              <a:buNone/>
            </a:pPr>
            <a:r>
              <a:rPr lang="en-US" sz="2400" b="1" dirty="0"/>
              <a:t>Rate Files </a:t>
            </a:r>
            <a:r>
              <a:rPr lang="en-US" sz="2200" b="1" dirty="0"/>
              <a:t>- Making and Using Rate Files in Cobra</a:t>
            </a:r>
          </a:p>
          <a:p>
            <a:pPr marL="457200" lvl="1" indent="0">
              <a:buNone/>
            </a:pPr>
            <a:r>
              <a:rPr lang="en-US" sz="1600" dirty="0"/>
              <a:t>Import Rates from an Excel or CSV file Using the </a:t>
            </a:r>
            <a:r>
              <a:rPr lang="en-US" sz="1600" b="1" i="1" dirty="0"/>
              <a:t>Ancillary Data </a:t>
            </a:r>
            <a:r>
              <a:rPr lang="en-US" sz="1600" dirty="0"/>
              <a:t>Integration Wizard</a:t>
            </a:r>
          </a:p>
          <a:p>
            <a:pPr marL="1257300" lvl="2" indent="-342900">
              <a:buFont typeface="+mj-lt"/>
              <a:buAutoNum type="arabicPeriod"/>
            </a:pPr>
            <a:r>
              <a:rPr lang="en-US" sz="1600" dirty="0"/>
              <a:t>Make a new Rate file using the </a:t>
            </a:r>
            <a:r>
              <a:rPr lang="en-US" sz="1600" b="1" i="1" dirty="0"/>
              <a:t>New</a:t>
            </a:r>
            <a:r>
              <a:rPr lang="en-US" sz="1600" dirty="0"/>
              <a:t> </a:t>
            </a:r>
            <a:r>
              <a:rPr lang="en-US" sz="1600" b="1" i="1" dirty="0"/>
              <a:t>Rate File </a:t>
            </a:r>
            <a:r>
              <a:rPr lang="en-US" sz="1600" dirty="0"/>
              <a:t>Wizard</a:t>
            </a:r>
            <a:r>
              <a:rPr lang="en-US" sz="1600" b="1" i="1" dirty="0"/>
              <a:t> by </a:t>
            </a:r>
            <a:r>
              <a:rPr lang="en-US" sz="1600" dirty="0"/>
              <a:t>following Steps 1 – 5 on the previous page.</a:t>
            </a:r>
          </a:p>
          <a:p>
            <a:pPr marL="1257300" lvl="2" indent="-342900">
              <a:buFont typeface="+mj-lt"/>
              <a:buAutoNum type="arabicPeriod"/>
            </a:pPr>
            <a:r>
              <a:rPr lang="en-US" sz="1600" dirty="0"/>
              <a:t>Make a Rate set import file in Excel or CSV like the example shown left.  The import file will have a column for the Rate </a:t>
            </a:r>
            <a:r>
              <a:rPr lang="en-US" sz="1600" b="1" i="1" dirty="0"/>
              <a:t>Name</a:t>
            </a:r>
            <a:r>
              <a:rPr lang="en-US" sz="1600" dirty="0"/>
              <a:t>, </a:t>
            </a:r>
            <a:r>
              <a:rPr lang="en-US" sz="1600" b="1" i="1" dirty="0"/>
              <a:t>Description</a:t>
            </a:r>
            <a:r>
              <a:rPr lang="en-US" sz="1600" dirty="0"/>
              <a:t>, effective </a:t>
            </a:r>
            <a:r>
              <a:rPr lang="en-US" sz="1600" b="1" i="1" dirty="0"/>
              <a:t>Date</a:t>
            </a:r>
            <a:r>
              <a:rPr lang="en-US" sz="1600" dirty="0"/>
              <a:t> and </a:t>
            </a:r>
            <a:r>
              <a:rPr lang="en-US" sz="1600" b="1" i="1" dirty="0"/>
              <a:t>Value</a:t>
            </a:r>
            <a:r>
              <a:rPr lang="en-US" sz="1600" dirty="0"/>
              <a:t>.  </a:t>
            </a:r>
            <a:br>
              <a:rPr lang="en-US" sz="1600" dirty="0"/>
            </a:br>
            <a:r>
              <a:rPr lang="en-US" sz="1600" dirty="0"/>
              <a:t>Note - </a:t>
            </a:r>
            <a:r>
              <a:rPr lang="en-US" sz="1600" b="1" i="1" dirty="0"/>
              <a:t>Date</a:t>
            </a:r>
            <a:r>
              <a:rPr lang="en-US" sz="1600" dirty="0"/>
              <a:t> identifies the first date when its value is effective.  The value does not change again until the next effective date.   </a:t>
            </a:r>
            <a:endParaRPr lang="en-US" sz="1600" b="1" i="1" dirty="0"/>
          </a:p>
          <a:p>
            <a:pPr marL="1257300" lvl="2" indent="-342900">
              <a:buFont typeface="+mj-lt"/>
              <a:buAutoNum type="arabicPeriod"/>
            </a:pPr>
            <a:r>
              <a:rPr lang="en-US" sz="1600" dirty="0"/>
              <a:t>Select </a:t>
            </a:r>
            <a:r>
              <a:rPr lang="en-US" sz="1600" b="1" i="1" dirty="0"/>
              <a:t>Ancillary Data </a:t>
            </a:r>
            <a:r>
              <a:rPr lang="en-US" sz="1600" dirty="0"/>
              <a:t>from Cobra’s </a:t>
            </a:r>
            <a:r>
              <a:rPr lang="en-US" sz="1600" b="1" i="1" dirty="0"/>
              <a:t>Integration</a:t>
            </a:r>
            <a:r>
              <a:rPr lang="en-US" sz="1600" dirty="0"/>
              <a:t> menu</a:t>
            </a:r>
          </a:p>
          <a:p>
            <a:pPr marL="1257300" lvl="2" indent="-342900">
              <a:buFont typeface="+mj-lt"/>
              <a:buAutoNum type="arabicPeriod"/>
            </a:pPr>
            <a:r>
              <a:rPr lang="en-US" sz="1600" dirty="0"/>
              <a:t>Follow the </a:t>
            </a:r>
            <a:r>
              <a:rPr lang="en-US" sz="1600" b="1" i="1" dirty="0"/>
              <a:t>Integration Wizard </a:t>
            </a:r>
            <a:r>
              <a:rPr lang="en-US" sz="1600" dirty="0"/>
              <a:t>import Instructions for rates just as you did for code files</a:t>
            </a:r>
          </a:p>
          <a:p>
            <a:pPr marL="1257300" lvl="2" indent="-342900">
              <a:buFont typeface="+mj-lt"/>
              <a:buAutoNum type="arabicPeriod"/>
            </a:pPr>
            <a:r>
              <a:rPr lang="en-US" sz="1600" dirty="0"/>
              <a:t>Open the Imported Rates using the Cobra Navigation Pane to see the Rate file data.</a:t>
            </a:r>
            <a:br>
              <a:rPr lang="en-US" sz="1600" dirty="0"/>
            </a:br>
            <a:endParaRPr lang="en-US" b="1" i="1" u="sng" dirty="0"/>
          </a:p>
          <a:p>
            <a:pPr marL="0" indent="0">
              <a:buNone/>
            </a:pPr>
            <a:endParaRPr lang="en-US" sz="2000" dirty="0"/>
          </a:p>
        </p:txBody>
      </p:sp>
      <p:pic>
        <p:nvPicPr>
          <p:cNvPr id="5" name="Picture 4"/>
          <p:cNvPicPr>
            <a:picLocks noChangeAspect="1"/>
          </p:cNvPicPr>
          <p:nvPr/>
        </p:nvPicPr>
        <p:blipFill>
          <a:blip r:embed="rId2"/>
          <a:stretch>
            <a:fillRect/>
          </a:stretch>
        </p:blipFill>
        <p:spPr>
          <a:xfrm>
            <a:off x="714958" y="3150199"/>
            <a:ext cx="4292026" cy="3215697"/>
          </a:xfrm>
          <a:prstGeom prst="rect">
            <a:avLst/>
          </a:prstGeom>
        </p:spPr>
      </p:pic>
      <p:cxnSp>
        <p:nvCxnSpPr>
          <p:cNvPr id="10" name="Elbow Connector 9"/>
          <p:cNvCxnSpPr>
            <a:stCxn id="19" idx="3"/>
            <a:endCxn id="5" idx="0"/>
          </p:cNvCxnSpPr>
          <p:nvPr/>
        </p:nvCxnSpPr>
        <p:spPr>
          <a:xfrm flipH="1">
            <a:off x="2860971" y="1892673"/>
            <a:ext cx="1625015" cy="1257526"/>
          </a:xfrm>
          <a:prstGeom prst="bentConnector4">
            <a:avLst>
              <a:gd name="adj1" fmla="val -14068"/>
              <a:gd name="adj2" fmla="val 84644"/>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5" idx="2"/>
            <a:endCxn id="21" idx="1"/>
          </p:cNvCxnSpPr>
          <p:nvPr/>
        </p:nvCxnSpPr>
        <p:spPr>
          <a:xfrm rot="5400000" flipH="1" flipV="1">
            <a:off x="4101320" y="4315921"/>
            <a:ext cx="809626" cy="3290324"/>
          </a:xfrm>
          <a:prstGeom prst="bentConnector4">
            <a:avLst>
              <a:gd name="adj1" fmla="val -28235"/>
              <a:gd name="adj2" fmla="val 8261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3"/>
          <a:stretch>
            <a:fillRect/>
          </a:stretch>
        </p:blipFill>
        <p:spPr>
          <a:xfrm>
            <a:off x="828386" y="1021353"/>
            <a:ext cx="3657600" cy="1742640"/>
          </a:xfrm>
          <a:prstGeom prst="rect">
            <a:avLst/>
          </a:prstGeom>
        </p:spPr>
      </p:pic>
      <p:pic>
        <p:nvPicPr>
          <p:cNvPr id="21" name="Picture 20"/>
          <p:cNvPicPr>
            <a:picLocks noChangeAspect="1"/>
          </p:cNvPicPr>
          <p:nvPr/>
        </p:nvPicPr>
        <p:blipFill>
          <a:blip r:embed="rId4"/>
          <a:stretch>
            <a:fillRect/>
          </a:stretch>
        </p:blipFill>
        <p:spPr>
          <a:xfrm>
            <a:off x="6151295" y="4989532"/>
            <a:ext cx="5353050" cy="1133475"/>
          </a:xfrm>
          <a:prstGeom prst="rect">
            <a:avLst/>
          </a:prstGeom>
        </p:spPr>
      </p:pic>
    </p:spTree>
    <p:extLst>
      <p:ext uri="{BB962C8B-B14F-4D97-AF65-F5344CB8AC3E}">
        <p14:creationId xmlns:p14="http://schemas.microsoft.com/office/powerpoint/2010/main" val="197232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400" b="1" dirty="0"/>
              <a:t>Resource Files </a:t>
            </a:r>
            <a:r>
              <a:rPr lang="en-US" sz="2200" b="1" dirty="0"/>
              <a:t>- Making and Using Resource Files in Cobra</a:t>
            </a:r>
          </a:p>
          <a:p>
            <a:pPr marL="457200" lvl="1" indent="0">
              <a:buNone/>
            </a:pPr>
            <a:r>
              <a:rPr lang="en-US" sz="1600" dirty="0"/>
              <a:t>The resource table is a list of Labor, Materials, Subcontractors and Other costs used in a project.  The </a:t>
            </a:r>
            <a:r>
              <a:rPr lang="en-US" sz="1600" b="1" i="1" dirty="0"/>
              <a:t>Resource File </a:t>
            </a:r>
            <a:r>
              <a:rPr lang="en-US" sz="1600" dirty="0"/>
              <a:t>is where a Cobra user applies Rates from </a:t>
            </a:r>
            <a:r>
              <a:rPr lang="en-US" sz="1600" b="1" i="1" dirty="0"/>
              <a:t>Rate Sets </a:t>
            </a:r>
            <a:r>
              <a:rPr lang="en-US" sz="1600" dirty="0"/>
              <a:t>to calculate project budgets and estimates.  </a:t>
            </a:r>
          </a:p>
          <a:p>
            <a:pPr marL="457200" lvl="1" indent="0">
              <a:buNone/>
            </a:pPr>
            <a:endParaRPr lang="en-US" sz="1600" dirty="0"/>
          </a:p>
          <a:p>
            <a:pPr marL="457200" lvl="1" indent="0">
              <a:buNone/>
            </a:pPr>
            <a:r>
              <a:rPr lang="en-US" sz="1600" dirty="0"/>
              <a:t>The components of a Rate File are as follows:</a:t>
            </a:r>
          </a:p>
          <a:p>
            <a:pPr lvl="2"/>
            <a:r>
              <a:rPr lang="en-US" sz="1600" b="1" i="1" u="sng" dirty="0"/>
              <a:t>Resource</a:t>
            </a:r>
            <a:r>
              <a:rPr lang="en-US" sz="1600" dirty="0"/>
              <a:t> name &amp; </a:t>
            </a:r>
            <a:r>
              <a:rPr lang="en-US" sz="1600" b="1" i="1" u="sng" dirty="0"/>
              <a:t>Description</a:t>
            </a:r>
            <a:r>
              <a:rPr lang="en-US" sz="1600" dirty="0"/>
              <a:t> is the identifying name and description of the resource</a:t>
            </a:r>
          </a:p>
          <a:p>
            <a:pPr lvl="2"/>
            <a:r>
              <a:rPr lang="en-US" sz="1600" b="1" i="1" u="sng" dirty="0"/>
              <a:t>Calculations</a:t>
            </a:r>
            <a:r>
              <a:rPr lang="en-US" sz="1600" dirty="0"/>
              <a:t> lists each Rate Set that applies to the Resource such as Direct Rate / Hour, Overhead, General And Administrative rate and so on. </a:t>
            </a:r>
          </a:p>
          <a:p>
            <a:pPr lvl="2"/>
            <a:r>
              <a:rPr lang="en-US" sz="1600" b="1" i="1" u="sng" dirty="0"/>
              <a:t>Calculations Source Results</a:t>
            </a:r>
            <a:r>
              <a:rPr lang="en-US" sz="1600" dirty="0"/>
              <a:t> shows the order Rate Set values are applied.  For example, the </a:t>
            </a:r>
            <a:r>
              <a:rPr lang="en-US" sz="1600" b="1" dirty="0"/>
              <a:t>Direct</a:t>
            </a:r>
            <a:r>
              <a:rPr lang="en-US" sz="1600" dirty="0"/>
              <a:t> Rate is typically applied to Resource </a:t>
            </a:r>
            <a:r>
              <a:rPr lang="en-US" sz="1600" b="1" dirty="0"/>
              <a:t>Hours</a:t>
            </a:r>
            <a:r>
              <a:rPr lang="en-US" sz="1600" dirty="0"/>
              <a:t>.  </a:t>
            </a:r>
            <a:r>
              <a:rPr lang="en-US" sz="1600" b="1" dirty="0"/>
              <a:t>Overhead</a:t>
            </a:r>
            <a:r>
              <a:rPr lang="en-US" sz="1600" dirty="0"/>
              <a:t> is then added to the product of </a:t>
            </a:r>
            <a:r>
              <a:rPr lang="en-US" sz="1600" b="1" dirty="0"/>
              <a:t>Hours</a:t>
            </a:r>
            <a:r>
              <a:rPr lang="en-US" sz="1600" dirty="0"/>
              <a:t> times </a:t>
            </a:r>
            <a:r>
              <a:rPr lang="en-US" sz="1600" b="1" dirty="0"/>
              <a:t>Direct</a:t>
            </a:r>
            <a:r>
              <a:rPr lang="en-US" sz="1600" dirty="0"/>
              <a:t>.  </a:t>
            </a:r>
            <a:r>
              <a:rPr lang="en-US" sz="1600" b="1" i="1" dirty="0"/>
              <a:t>General And Administrative </a:t>
            </a:r>
            <a:r>
              <a:rPr lang="en-US" sz="1600" dirty="0"/>
              <a:t>is then added to the product of (</a:t>
            </a:r>
            <a:r>
              <a:rPr lang="en-US" sz="1600" b="1" dirty="0"/>
              <a:t>Hours</a:t>
            </a:r>
            <a:r>
              <a:rPr lang="en-US" sz="1600" dirty="0"/>
              <a:t> times </a:t>
            </a:r>
            <a:r>
              <a:rPr lang="en-US" sz="1600" b="1" dirty="0"/>
              <a:t>Direct) </a:t>
            </a:r>
            <a:r>
              <a:rPr lang="en-US" sz="1600" dirty="0"/>
              <a:t>plus (</a:t>
            </a:r>
            <a:r>
              <a:rPr lang="en-US" sz="1600" b="1" dirty="0"/>
              <a:t>Hours</a:t>
            </a:r>
            <a:r>
              <a:rPr lang="en-US" sz="1600" dirty="0"/>
              <a:t> times </a:t>
            </a:r>
            <a:r>
              <a:rPr lang="en-US" sz="1600" b="1" dirty="0"/>
              <a:t>Direct) </a:t>
            </a:r>
            <a:r>
              <a:rPr lang="en-US" sz="1600" dirty="0"/>
              <a:t>times</a:t>
            </a:r>
            <a:r>
              <a:rPr lang="en-US" sz="1600" b="1" dirty="0"/>
              <a:t> Overhead.</a:t>
            </a:r>
          </a:p>
          <a:p>
            <a:pPr marL="457200" lvl="1" indent="0">
              <a:buNone/>
            </a:pPr>
            <a:r>
              <a:rPr lang="en-US" sz="1600" dirty="0"/>
              <a:t>In the example below, a SW Engineer (a resource from the Resource file) has a Direct rate for each Hour of $56/hour (from the Rate file).  Then, Overhead and G&amp;A (also from the Rate file) are applied in turn to yield the budgeted or estimated cost for 1 hour of a SW Engineer of $108.86 </a:t>
            </a:r>
          </a:p>
          <a:p>
            <a:pPr marL="457200" lvl="1" indent="0">
              <a:buNone/>
            </a:pPr>
            <a:br>
              <a:rPr lang="en-US" dirty="0"/>
            </a:br>
            <a:endParaRPr lang="en-US" b="1" i="1" u="sng" dirty="0"/>
          </a:p>
          <a:p>
            <a:pPr marL="0" indent="0">
              <a:buNone/>
            </a:pPr>
            <a:endParaRPr lang="en-US" sz="2000" dirty="0"/>
          </a:p>
          <a:p>
            <a:pPr marL="0" indent="0">
              <a:buNone/>
            </a:pPr>
            <a:endParaRPr lang="en-US" sz="2000" dirty="0"/>
          </a:p>
        </p:txBody>
      </p:sp>
      <p:pic>
        <p:nvPicPr>
          <p:cNvPr id="7172" name="Picture 4" descr="Image result for man ic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9992" y="4970625"/>
            <a:ext cx="863328" cy="172665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ext uri="{D42A27DB-BD31-4B8C-83A1-F6EECF244321}">
                <p14:modId xmlns:p14="http://schemas.microsoft.com/office/powerpoint/2010/main" val="3514838872"/>
              </p:ext>
            </p:extLst>
          </p:nvPr>
        </p:nvGraphicFramePr>
        <p:xfrm>
          <a:off x="3504246" y="4970625"/>
          <a:ext cx="4786314" cy="1483360"/>
        </p:xfrm>
        <a:graphic>
          <a:graphicData uri="http://schemas.openxmlformats.org/drawingml/2006/table">
            <a:tbl>
              <a:tblPr firstRow="1" bandRow="1">
                <a:tableStyleId>{5C22544A-7EE6-4342-B048-85BDC9FD1C3A}</a:tableStyleId>
              </a:tblPr>
              <a:tblGrid>
                <a:gridCol w="1603980">
                  <a:extLst>
                    <a:ext uri="{9D8B030D-6E8A-4147-A177-3AD203B41FA5}">
                      <a16:colId xmlns:a16="http://schemas.microsoft.com/office/drawing/2014/main" val="20000"/>
                    </a:ext>
                  </a:extLst>
                </a:gridCol>
                <a:gridCol w="2024094">
                  <a:extLst>
                    <a:ext uri="{9D8B030D-6E8A-4147-A177-3AD203B41FA5}">
                      <a16:colId xmlns:a16="http://schemas.microsoft.com/office/drawing/2014/main" val="20001"/>
                    </a:ext>
                  </a:extLst>
                </a:gridCol>
                <a:gridCol w="1158240">
                  <a:extLst>
                    <a:ext uri="{9D8B030D-6E8A-4147-A177-3AD203B41FA5}">
                      <a16:colId xmlns:a16="http://schemas.microsoft.com/office/drawing/2014/main" val="20002"/>
                    </a:ext>
                  </a:extLst>
                </a:gridCol>
              </a:tblGrid>
              <a:tr h="370840">
                <a:tc>
                  <a:txBody>
                    <a:bodyPr/>
                    <a:lstStyle/>
                    <a:p>
                      <a:r>
                        <a:rPr lang="en-US" sz="1600" dirty="0"/>
                        <a:t>Rate Set</a:t>
                      </a:r>
                      <a:r>
                        <a:rPr lang="en-US" sz="1600" baseline="0" dirty="0"/>
                        <a:t> Name</a:t>
                      </a:r>
                      <a:endParaRPr lang="en-US" sz="1600" dirty="0"/>
                    </a:p>
                  </a:txBody>
                  <a:tcPr/>
                </a:tc>
                <a:tc>
                  <a:txBody>
                    <a:bodyPr/>
                    <a:lstStyle/>
                    <a:p>
                      <a:r>
                        <a:rPr lang="en-US" sz="1600" dirty="0"/>
                        <a:t>Description</a:t>
                      </a:r>
                    </a:p>
                  </a:txBody>
                  <a:tcPr/>
                </a:tc>
                <a:tc>
                  <a:txBody>
                    <a:bodyPr/>
                    <a:lstStyle/>
                    <a:p>
                      <a:r>
                        <a:rPr lang="en-US" sz="1600" dirty="0"/>
                        <a:t>Value</a:t>
                      </a:r>
                    </a:p>
                  </a:txBody>
                  <a:tcPr/>
                </a:tc>
                <a:extLst>
                  <a:ext uri="{0D108BD9-81ED-4DB2-BD59-A6C34878D82A}">
                    <a16:rowId xmlns:a16="http://schemas.microsoft.com/office/drawing/2014/main" val="10000"/>
                  </a:ext>
                </a:extLst>
              </a:tr>
              <a:tr h="370840">
                <a:tc>
                  <a:txBody>
                    <a:bodyPr/>
                    <a:lstStyle/>
                    <a:p>
                      <a:r>
                        <a:rPr lang="en-US" sz="1600" dirty="0"/>
                        <a:t>SW</a:t>
                      </a:r>
                      <a:r>
                        <a:rPr lang="en-US" sz="1600" baseline="0" dirty="0"/>
                        <a:t> </a:t>
                      </a:r>
                      <a:r>
                        <a:rPr lang="en-US" sz="1600" baseline="0" dirty="0" err="1"/>
                        <a:t>Eng</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SW</a:t>
                      </a:r>
                      <a:r>
                        <a:rPr lang="en-US" sz="1600" baseline="0" dirty="0"/>
                        <a:t> </a:t>
                      </a:r>
                      <a:r>
                        <a:rPr lang="en-US" sz="1600" baseline="0" dirty="0" err="1"/>
                        <a:t>Eng</a:t>
                      </a:r>
                      <a:r>
                        <a:rPr lang="en-US" sz="1600" baseline="0" dirty="0"/>
                        <a:t> </a:t>
                      </a:r>
                      <a:r>
                        <a:rPr lang="en-US" sz="1600" dirty="0"/>
                        <a:t>Direct Rate</a:t>
                      </a:r>
                    </a:p>
                  </a:txBody>
                  <a:tcPr/>
                </a:tc>
                <a:tc>
                  <a:txBody>
                    <a:bodyPr/>
                    <a:lstStyle/>
                    <a:p>
                      <a:r>
                        <a:rPr lang="en-US" sz="1600" dirty="0"/>
                        <a:t>$56.00</a:t>
                      </a:r>
                    </a:p>
                  </a:txBody>
                  <a:tcPr/>
                </a:tc>
                <a:extLst>
                  <a:ext uri="{0D108BD9-81ED-4DB2-BD59-A6C34878D82A}">
                    <a16:rowId xmlns:a16="http://schemas.microsoft.com/office/drawing/2014/main" val="10001"/>
                  </a:ext>
                </a:extLst>
              </a:tr>
              <a:tr h="370840">
                <a:tc>
                  <a:txBody>
                    <a:bodyPr/>
                    <a:lstStyle/>
                    <a:p>
                      <a:r>
                        <a:rPr lang="en-US" sz="1600" dirty="0"/>
                        <a:t>!Overhead</a:t>
                      </a:r>
                    </a:p>
                  </a:txBody>
                  <a:tcPr/>
                </a:tc>
                <a:tc>
                  <a:txBody>
                    <a:bodyPr/>
                    <a:lstStyle/>
                    <a:p>
                      <a:r>
                        <a:rPr lang="en-US" sz="1600" dirty="0"/>
                        <a:t>Overhead</a:t>
                      </a:r>
                    </a:p>
                  </a:txBody>
                  <a:tcPr/>
                </a:tc>
                <a:tc>
                  <a:txBody>
                    <a:bodyPr/>
                    <a:lstStyle/>
                    <a:p>
                      <a:r>
                        <a:rPr lang="en-US" sz="1600" dirty="0"/>
                        <a:t>.8</a:t>
                      </a:r>
                    </a:p>
                  </a:txBody>
                  <a:tcPr/>
                </a:tc>
                <a:extLst>
                  <a:ext uri="{0D108BD9-81ED-4DB2-BD59-A6C34878D82A}">
                    <a16:rowId xmlns:a16="http://schemas.microsoft.com/office/drawing/2014/main" val="10002"/>
                  </a:ext>
                </a:extLst>
              </a:tr>
              <a:tr h="370840">
                <a:tc>
                  <a:txBody>
                    <a:bodyPr/>
                    <a:lstStyle/>
                    <a:p>
                      <a:r>
                        <a:rPr lang="en-US" sz="1600" dirty="0"/>
                        <a:t>!G&amp;A</a:t>
                      </a:r>
                    </a:p>
                  </a:txBody>
                  <a:tcPr/>
                </a:tc>
                <a:tc>
                  <a:txBody>
                    <a:bodyPr/>
                    <a:lstStyle/>
                    <a:p>
                      <a:r>
                        <a:rPr lang="en-US" sz="1600" dirty="0"/>
                        <a:t>General And Admin</a:t>
                      </a:r>
                    </a:p>
                  </a:txBody>
                  <a:tcPr/>
                </a:tc>
                <a:tc>
                  <a:txBody>
                    <a:bodyPr/>
                    <a:lstStyle/>
                    <a:p>
                      <a:r>
                        <a:rPr lang="en-US" sz="1600" dirty="0"/>
                        <a:t>.08</a:t>
                      </a:r>
                    </a:p>
                  </a:txBody>
                  <a:tcPr/>
                </a:tc>
                <a:extLst>
                  <a:ext uri="{0D108BD9-81ED-4DB2-BD59-A6C34878D82A}">
                    <a16:rowId xmlns:a16="http://schemas.microsoft.com/office/drawing/2014/main" val="10003"/>
                  </a:ext>
                </a:extLst>
              </a:tr>
            </a:tbl>
          </a:graphicData>
        </a:graphic>
      </p:graphicFrame>
      <p:sp>
        <p:nvSpPr>
          <p:cNvPr id="8" name="TextBox 7"/>
          <p:cNvSpPr txBox="1"/>
          <p:nvPr/>
        </p:nvSpPr>
        <p:spPr>
          <a:xfrm>
            <a:off x="409096" y="5342973"/>
            <a:ext cx="1895980" cy="738664"/>
          </a:xfrm>
          <a:prstGeom prst="rect">
            <a:avLst/>
          </a:prstGeom>
          <a:noFill/>
        </p:spPr>
        <p:txBody>
          <a:bodyPr wrap="square" rtlCol="0">
            <a:spAutoFit/>
          </a:bodyPr>
          <a:lstStyle/>
          <a:p>
            <a:r>
              <a:rPr lang="en-US" sz="1400" dirty="0"/>
              <a:t>Resource from Resource File  – </a:t>
            </a:r>
          </a:p>
          <a:p>
            <a:r>
              <a:rPr lang="en-US" sz="1400" dirty="0"/>
              <a:t>SW Engineer 1 (1 Hour)</a:t>
            </a:r>
          </a:p>
        </p:txBody>
      </p:sp>
      <p:sp>
        <p:nvSpPr>
          <p:cNvPr id="9" name="TextBox 8"/>
          <p:cNvSpPr txBox="1"/>
          <p:nvPr/>
        </p:nvSpPr>
        <p:spPr>
          <a:xfrm>
            <a:off x="8499566" y="5342973"/>
            <a:ext cx="3396343" cy="738664"/>
          </a:xfrm>
          <a:prstGeom prst="rect">
            <a:avLst/>
          </a:prstGeom>
          <a:noFill/>
        </p:spPr>
        <p:txBody>
          <a:bodyPr wrap="square" rtlCol="0">
            <a:spAutoFit/>
          </a:bodyPr>
          <a:lstStyle/>
          <a:p>
            <a:r>
              <a:rPr lang="en-US" sz="1400" dirty="0"/>
              <a:t>Direct Rate for 1 Hour = $56</a:t>
            </a:r>
          </a:p>
          <a:p>
            <a:r>
              <a:rPr lang="en-US" sz="1400" dirty="0"/>
              <a:t>Add Overhead = $56 + (.8 X $56) = $100.8</a:t>
            </a:r>
          </a:p>
          <a:p>
            <a:r>
              <a:rPr lang="en-US" sz="1400" dirty="0"/>
              <a:t>Add G&amp;A = $100.8 = (.08 X 100.8) = $108.86 </a:t>
            </a:r>
          </a:p>
        </p:txBody>
      </p:sp>
      <p:cxnSp>
        <p:nvCxnSpPr>
          <p:cNvPr id="11" name="Elbow Connector 10"/>
          <p:cNvCxnSpPr/>
          <p:nvPr/>
        </p:nvCxnSpPr>
        <p:spPr>
          <a:xfrm flipV="1">
            <a:off x="3173320" y="5520467"/>
            <a:ext cx="355088" cy="31348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7172" idx="3"/>
          </p:cNvCxnSpPr>
          <p:nvPr/>
        </p:nvCxnSpPr>
        <p:spPr>
          <a:xfrm>
            <a:off x="3173320" y="5833953"/>
            <a:ext cx="355088" cy="6900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7172" idx="3"/>
            <a:endCxn id="21" idx="1"/>
          </p:cNvCxnSpPr>
          <p:nvPr/>
        </p:nvCxnSpPr>
        <p:spPr>
          <a:xfrm>
            <a:off x="3173320" y="5833953"/>
            <a:ext cx="330926" cy="40383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3504246" y="6181960"/>
            <a:ext cx="95631" cy="1116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489464" y="5812631"/>
            <a:ext cx="95631" cy="1116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3501410" y="5464643"/>
            <a:ext cx="95631" cy="1116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9392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895350" y="932634"/>
            <a:ext cx="10816689" cy="5473391"/>
          </a:xfrm>
        </p:spPr>
        <p:txBody>
          <a:bodyPr>
            <a:noAutofit/>
          </a:bodyPr>
          <a:lstStyle/>
          <a:p>
            <a:pPr marL="0" indent="0">
              <a:buNone/>
            </a:pPr>
            <a:r>
              <a:rPr lang="en-US" sz="2400" b="1" dirty="0"/>
              <a:t>Resource Files </a:t>
            </a:r>
            <a:r>
              <a:rPr lang="en-US" sz="2200" b="1" dirty="0"/>
              <a:t>- Making and Using Resource Files in Cobra</a:t>
            </a:r>
          </a:p>
          <a:p>
            <a:pPr marL="457200" lvl="1" indent="0">
              <a:buNone/>
            </a:pPr>
            <a:r>
              <a:rPr lang="en-US" sz="1600" dirty="0"/>
              <a:t>How to Make a Cobra Resource File using the </a:t>
            </a:r>
            <a:r>
              <a:rPr lang="en-US" sz="1600" b="1" i="1" dirty="0"/>
              <a:t>New Resource File </a:t>
            </a:r>
            <a:r>
              <a:rPr lang="en-US" sz="1600" dirty="0"/>
              <a:t>Wizard</a:t>
            </a:r>
          </a:p>
          <a:p>
            <a:pPr marL="1257300" lvl="2" indent="-342900">
              <a:buFont typeface="+mj-lt"/>
              <a:buAutoNum type="arabicPeriod"/>
            </a:pPr>
            <a:r>
              <a:rPr lang="en-US" sz="1600" dirty="0"/>
              <a:t>Start Cobra and Select the </a:t>
            </a:r>
            <a:r>
              <a:rPr lang="en-US" sz="1600" b="1" i="1" dirty="0"/>
              <a:t>Cobra Explorer</a:t>
            </a:r>
          </a:p>
          <a:p>
            <a:pPr marL="1257300" lvl="2" indent="-342900">
              <a:buFont typeface="+mj-lt"/>
              <a:buAutoNum type="arabicPeriod"/>
            </a:pPr>
            <a:r>
              <a:rPr lang="en-US" sz="1600" dirty="0"/>
              <a:t>Right-Click on </a:t>
            </a:r>
            <a:r>
              <a:rPr lang="en-US" sz="1600" b="1" i="1" dirty="0"/>
              <a:t>Resources </a:t>
            </a:r>
            <a:r>
              <a:rPr lang="en-US" sz="1600" dirty="0"/>
              <a:t>and select </a:t>
            </a:r>
            <a:r>
              <a:rPr lang="en-US" sz="1600" b="1" i="1" dirty="0"/>
              <a:t>New Resource File</a:t>
            </a:r>
          </a:p>
          <a:p>
            <a:pPr marL="1257300" lvl="2" indent="-342900">
              <a:buFont typeface="+mj-lt"/>
              <a:buAutoNum type="arabicPeriod"/>
            </a:pPr>
            <a:r>
              <a:rPr lang="en-US" sz="1600" dirty="0"/>
              <a:t>Enter the Resource File </a:t>
            </a:r>
            <a:r>
              <a:rPr lang="en-US" sz="1600" b="1" i="1" dirty="0"/>
              <a:t>Name</a:t>
            </a:r>
            <a:r>
              <a:rPr lang="en-US" sz="1600" dirty="0"/>
              <a:t> &amp; </a:t>
            </a:r>
            <a:r>
              <a:rPr lang="en-US" sz="1600" b="1" i="1" dirty="0"/>
              <a:t>Description</a:t>
            </a:r>
            <a:r>
              <a:rPr lang="en-US" sz="1600" dirty="0"/>
              <a:t> then Click </a:t>
            </a:r>
            <a:r>
              <a:rPr lang="en-US" sz="1600" b="1" i="1" dirty="0"/>
              <a:t>Next</a:t>
            </a:r>
          </a:p>
          <a:p>
            <a:pPr marL="1257300" lvl="2" indent="-342900">
              <a:buFont typeface="+mj-lt"/>
              <a:buAutoNum type="arabicPeriod"/>
            </a:pPr>
            <a:r>
              <a:rPr lang="en-US" sz="1600" dirty="0"/>
              <a:t>Using the </a:t>
            </a:r>
            <a:r>
              <a:rPr lang="en-US" sz="1600" b="1" i="1" dirty="0"/>
              <a:t>Resource File Structure </a:t>
            </a:r>
            <a:r>
              <a:rPr lang="en-US" sz="1600" dirty="0"/>
              <a:t>form</a:t>
            </a:r>
            <a:r>
              <a:rPr lang="en-US" sz="1600" b="1" i="1" dirty="0"/>
              <a:t>, </a:t>
            </a:r>
            <a:r>
              <a:rPr lang="en-US" sz="1600" dirty="0"/>
              <a:t>Select “</a:t>
            </a:r>
            <a:r>
              <a:rPr lang="en-US" sz="1600" b="1" i="1" dirty="0"/>
              <a:t>Non Significant</a:t>
            </a:r>
            <a:r>
              <a:rPr lang="en-US" sz="1600" dirty="0"/>
              <a:t>” as the </a:t>
            </a:r>
            <a:r>
              <a:rPr lang="en-US" sz="1600" b="1" i="1" dirty="0"/>
              <a:t>Type</a:t>
            </a:r>
            <a:r>
              <a:rPr lang="en-US" sz="1600" dirty="0"/>
              <a:t> then Click </a:t>
            </a:r>
            <a:r>
              <a:rPr lang="en-US" sz="1600" b="1" i="1" dirty="0"/>
              <a:t>Next.</a:t>
            </a:r>
            <a:br>
              <a:rPr lang="en-US" sz="1600" b="1" i="1" dirty="0"/>
            </a:br>
            <a:r>
              <a:rPr lang="en-US" sz="1400" b="1" i="1" dirty="0"/>
              <a:t>Note - </a:t>
            </a:r>
            <a:r>
              <a:rPr lang="en-US" sz="1400" i="1" dirty="0"/>
              <a:t>If needed you can choose “</a:t>
            </a:r>
            <a:r>
              <a:rPr lang="en-US" sz="1400" b="1" i="1" dirty="0"/>
              <a:t>Punctuation</a:t>
            </a:r>
            <a:r>
              <a:rPr lang="en-US" sz="1400" i="1" dirty="0"/>
              <a:t> </a:t>
            </a:r>
            <a:r>
              <a:rPr lang="en-US" sz="1400" b="1" i="1" dirty="0"/>
              <a:t>Significant” </a:t>
            </a:r>
            <a:r>
              <a:rPr lang="en-US" sz="1400" i="1" dirty="0"/>
              <a:t>or “</a:t>
            </a:r>
            <a:r>
              <a:rPr lang="en-US" sz="1400" b="1" i="1" dirty="0"/>
              <a:t>Fixed Form Significant” </a:t>
            </a:r>
            <a:r>
              <a:rPr lang="en-US" sz="1400" i="1" dirty="0"/>
              <a:t>if you need a hierarchical structure in the resource file.  See Page 12 for more on these three options.</a:t>
            </a:r>
          </a:p>
          <a:p>
            <a:pPr marL="1257300" lvl="2" indent="-342900">
              <a:buFont typeface="+mj-lt"/>
              <a:buAutoNum type="arabicPeriod"/>
            </a:pPr>
            <a:r>
              <a:rPr lang="en-US" sz="1600" dirty="0"/>
              <a:t>Use the Thresholds page to define acceptable cost and schedule variances then Click </a:t>
            </a:r>
            <a:r>
              <a:rPr lang="en-US" sz="1600" b="1" i="1" dirty="0"/>
              <a:t>Next.</a:t>
            </a:r>
            <a:br>
              <a:rPr lang="en-US" sz="1600" dirty="0"/>
            </a:br>
            <a:r>
              <a:rPr lang="en-US" sz="1400" b="1" dirty="0"/>
              <a:t>Note -</a:t>
            </a:r>
            <a:r>
              <a:rPr lang="en-US" sz="1400" dirty="0"/>
              <a:t> When a cost variance or schedule variance exceeds the predefined threshold, they are highlighted in either red for unfavorable (negative) or green for favorable (positive. These thresholds, or tolerances, define how large cost variances (Earned Value - Actual Cost) and/or schedule variances (Earned Value - Budget) must be before Cobra triggers exception reporting mechanisms.</a:t>
            </a:r>
          </a:p>
          <a:p>
            <a:pPr marL="1257300" lvl="2" indent="-342900">
              <a:buFont typeface="+mj-lt"/>
              <a:buAutoNum type="arabicPeriod"/>
            </a:pPr>
            <a:r>
              <a:rPr lang="en-US" sz="1600" dirty="0"/>
              <a:t>Using the </a:t>
            </a:r>
            <a:r>
              <a:rPr lang="en-US" sz="1600" b="1" i="1" dirty="0"/>
              <a:t>Code Fields </a:t>
            </a:r>
            <a:r>
              <a:rPr lang="en-US" sz="1600" dirty="0"/>
              <a:t>form, enter up to 9 codes fields that can be used with Resources then Click </a:t>
            </a:r>
            <a:r>
              <a:rPr lang="en-US" sz="1600" b="1" i="1" dirty="0"/>
              <a:t>Next</a:t>
            </a:r>
            <a:endParaRPr lang="en-US" sz="1600" dirty="0"/>
          </a:p>
          <a:p>
            <a:pPr marL="1257300" lvl="2" indent="-342900">
              <a:buFont typeface="+mj-lt"/>
              <a:buAutoNum type="arabicPeriod"/>
            </a:pPr>
            <a:r>
              <a:rPr lang="en-US" sz="1600" dirty="0"/>
              <a:t>Using the </a:t>
            </a:r>
            <a:r>
              <a:rPr lang="en-US" sz="1600" b="1" i="1" dirty="0"/>
              <a:t>Default Rates </a:t>
            </a:r>
            <a:r>
              <a:rPr lang="en-US" sz="1600" dirty="0"/>
              <a:t>form, select the Rate File that will be used to determine the planned and estimated costs of Resources then Click </a:t>
            </a:r>
            <a:r>
              <a:rPr lang="en-US" sz="1600" b="1" i="1" dirty="0"/>
              <a:t>Next</a:t>
            </a:r>
          </a:p>
          <a:p>
            <a:pPr marL="1257300" lvl="2" indent="-342900">
              <a:buFont typeface="+mj-lt"/>
              <a:buAutoNum type="arabicPeriod"/>
            </a:pPr>
            <a:r>
              <a:rPr lang="en-US" sz="1600" dirty="0"/>
              <a:t>Using the form named </a:t>
            </a:r>
            <a:r>
              <a:rPr lang="en-US" sz="1600" b="1" i="1" dirty="0"/>
              <a:t>Resource Results</a:t>
            </a:r>
            <a:r>
              <a:rPr lang="en-US" sz="1600" dirty="0"/>
              <a:t> select calculation result factors that will be applied to resources such as Hours, Fee, Overhead, G&amp;A, Cost of Money and so on then Click </a:t>
            </a:r>
            <a:r>
              <a:rPr lang="en-US" sz="1600" b="1" i="1" dirty="0"/>
              <a:t>Next</a:t>
            </a:r>
            <a:br>
              <a:rPr lang="en-US" sz="1600" dirty="0"/>
            </a:br>
            <a:r>
              <a:rPr lang="en-US" sz="1400" i="1" dirty="0"/>
              <a:t>Note - Scroll to the right on this page and enter </a:t>
            </a:r>
            <a:r>
              <a:rPr lang="en-US" sz="1400" b="1" i="1" dirty="0"/>
              <a:t>Unit</a:t>
            </a:r>
            <a:r>
              <a:rPr lang="en-US" sz="1400" i="1" dirty="0"/>
              <a:t> (unit for measure), </a:t>
            </a:r>
            <a:r>
              <a:rPr lang="en-US" sz="1400" b="1" i="1" dirty="0"/>
              <a:t>Default Rate Set,  Currency</a:t>
            </a:r>
            <a:r>
              <a:rPr lang="en-US" sz="1400" i="1" dirty="0"/>
              <a:t> and </a:t>
            </a:r>
            <a:r>
              <a:rPr lang="en-US" sz="1400" b="1" i="1" dirty="0"/>
              <a:t>Result Code </a:t>
            </a:r>
            <a:r>
              <a:rPr lang="en-US" sz="1400" i="1" dirty="0"/>
              <a:t>if needed.</a:t>
            </a:r>
          </a:p>
          <a:p>
            <a:pPr marL="1257300" lvl="2" indent="-342900">
              <a:buFont typeface="+mj-lt"/>
              <a:buAutoNum type="arabicPeriod"/>
            </a:pPr>
            <a:r>
              <a:rPr lang="en-US" sz="1400" dirty="0"/>
              <a:t>Use the </a:t>
            </a:r>
            <a:r>
              <a:rPr lang="en-US" sz="1400" b="1" i="1" dirty="0"/>
              <a:t>Access Control </a:t>
            </a:r>
            <a:r>
              <a:rPr lang="en-US" sz="1400" dirty="0"/>
              <a:t>form to add Users or classes of users such as SYSADMIN or GUEST if necessary</a:t>
            </a:r>
            <a:r>
              <a:rPr lang="en-US" sz="1400" b="1" i="1" dirty="0"/>
              <a:t> </a:t>
            </a:r>
            <a:r>
              <a:rPr lang="en-US" sz="1400" dirty="0"/>
              <a:t>then</a:t>
            </a:r>
            <a:r>
              <a:rPr lang="en-US" sz="1400" b="1" i="1" dirty="0"/>
              <a:t> </a:t>
            </a:r>
            <a:r>
              <a:rPr lang="en-US" sz="1400" dirty="0"/>
              <a:t>Click </a:t>
            </a:r>
            <a:r>
              <a:rPr lang="en-US" sz="1400" b="1" i="1" dirty="0"/>
              <a:t>Finish</a:t>
            </a:r>
          </a:p>
          <a:p>
            <a:pPr marL="1257300" lvl="2" indent="-342900">
              <a:buFont typeface="+mj-lt"/>
              <a:buAutoNum type="arabicPeriod"/>
            </a:pPr>
            <a:r>
              <a:rPr lang="en-US" sz="1400" dirty="0"/>
              <a:t>Click Add Resources and Add Child Resources on the Edit menu or </a:t>
            </a:r>
            <a:r>
              <a:rPr lang="en-US" sz="1400" b="1" dirty="0">
                <a:solidFill>
                  <a:srgbClr val="FF0000"/>
                </a:solidFill>
              </a:rPr>
              <a:t>Import Resources using the Integration Wizard</a:t>
            </a:r>
            <a:br>
              <a:rPr lang="en-US" dirty="0"/>
            </a:br>
            <a:endParaRPr lang="en-US" u="sng"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4202642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895350" y="932634"/>
            <a:ext cx="10816689" cy="5473391"/>
          </a:xfrm>
        </p:spPr>
        <p:txBody>
          <a:bodyPr>
            <a:noAutofit/>
          </a:bodyPr>
          <a:lstStyle/>
          <a:p>
            <a:pPr marL="0" indent="0">
              <a:buNone/>
            </a:pPr>
            <a:r>
              <a:rPr lang="en-US" sz="2400" b="1" dirty="0"/>
              <a:t>Resource Files </a:t>
            </a:r>
            <a:r>
              <a:rPr lang="en-US" sz="2200" b="1" dirty="0"/>
              <a:t>- Making and Using Resource Files in Cobra</a:t>
            </a:r>
          </a:p>
          <a:p>
            <a:pPr marL="457200" lvl="1" indent="0">
              <a:buNone/>
            </a:pPr>
            <a:r>
              <a:rPr lang="en-US" sz="1600" dirty="0"/>
              <a:t>How to Make a Cobra Resource File using the </a:t>
            </a:r>
            <a:r>
              <a:rPr lang="en-US" sz="1600" b="1" i="1" dirty="0"/>
              <a:t>New Resource File </a:t>
            </a:r>
            <a:r>
              <a:rPr lang="en-US" sz="1600" dirty="0"/>
              <a:t>Wizard</a:t>
            </a:r>
          </a:p>
          <a:p>
            <a:pPr marL="1257300" lvl="2" indent="-342900">
              <a:buFont typeface="+mj-lt"/>
              <a:buAutoNum type="arabicPeriod"/>
            </a:pPr>
            <a:r>
              <a:rPr lang="en-US" sz="1600" dirty="0"/>
              <a:t>Start Cobra and Select the </a:t>
            </a:r>
            <a:r>
              <a:rPr lang="en-US" sz="1600" b="1" i="1" dirty="0"/>
              <a:t>Cobra Explorer</a:t>
            </a:r>
          </a:p>
          <a:p>
            <a:pPr marL="1257300" lvl="2" indent="-342900">
              <a:buFont typeface="+mj-lt"/>
              <a:buAutoNum type="arabicPeriod"/>
            </a:pPr>
            <a:r>
              <a:rPr lang="en-US" sz="1600" dirty="0"/>
              <a:t>Right-Click on </a:t>
            </a:r>
            <a:r>
              <a:rPr lang="en-US" sz="1600" b="1" i="1" dirty="0"/>
              <a:t>Resources </a:t>
            </a:r>
            <a:r>
              <a:rPr lang="en-US" sz="1600" dirty="0"/>
              <a:t>and select </a:t>
            </a:r>
            <a:r>
              <a:rPr lang="en-US" sz="1600" b="1" i="1" dirty="0"/>
              <a:t>New Resource File</a:t>
            </a:r>
          </a:p>
          <a:p>
            <a:pPr marL="1257300" lvl="2" indent="-342900">
              <a:buFont typeface="+mj-lt"/>
              <a:buAutoNum type="arabicPeriod"/>
            </a:pPr>
            <a:r>
              <a:rPr lang="en-US" sz="1600" dirty="0"/>
              <a:t>Enter the Resource File </a:t>
            </a:r>
            <a:r>
              <a:rPr lang="en-US" sz="1600" b="1" i="1" dirty="0"/>
              <a:t>Name</a:t>
            </a:r>
            <a:r>
              <a:rPr lang="en-US" sz="1600" dirty="0"/>
              <a:t> &amp; </a:t>
            </a:r>
            <a:r>
              <a:rPr lang="en-US" sz="1600" b="1" i="1" dirty="0"/>
              <a:t>Description</a:t>
            </a:r>
            <a:r>
              <a:rPr lang="en-US" sz="1600" dirty="0"/>
              <a:t> then Click </a:t>
            </a:r>
            <a:r>
              <a:rPr lang="en-US" sz="1600" b="1" i="1" dirty="0"/>
              <a:t>Next</a:t>
            </a:r>
          </a:p>
          <a:p>
            <a:pPr marL="1257300" lvl="2" indent="-342900">
              <a:buFont typeface="+mj-lt"/>
              <a:buAutoNum type="arabicPeriod"/>
            </a:pPr>
            <a:r>
              <a:rPr lang="en-US" sz="1600" dirty="0"/>
              <a:t>Using the </a:t>
            </a:r>
            <a:r>
              <a:rPr lang="en-US" sz="1600" b="1" i="1" dirty="0"/>
              <a:t>Resource File Structure </a:t>
            </a:r>
            <a:r>
              <a:rPr lang="en-US" sz="1600" dirty="0"/>
              <a:t>form</a:t>
            </a:r>
            <a:r>
              <a:rPr lang="en-US" sz="1600" b="1" i="1" dirty="0"/>
              <a:t>, </a:t>
            </a:r>
            <a:r>
              <a:rPr lang="en-US" sz="1600" dirty="0"/>
              <a:t>Select “</a:t>
            </a:r>
            <a:r>
              <a:rPr lang="en-US" sz="1600" b="1" i="1" dirty="0"/>
              <a:t>Non Significant</a:t>
            </a:r>
            <a:r>
              <a:rPr lang="en-US" sz="1600" dirty="0"/>
              <a:t>” as the </a:t>
            </a:r>
            <a:r>
              <a:rPr lang="en-US" sz="1600" b="1" i="1" dirty="0"/>
              <a:t>Type</a:t>
            </a:r>
            <a:r>
              <a:rPr lang="en-US" sz="1600" dirty="0"/>
              <a:t> then Click </a:t>
            </a:r>
            <a:r>
              <a:rPr lang="en-US" sz="1600" b="1" i="1" dirty="0"/>
              <a:t>Next.</a:t>
            </a:r>
            <a:br>
              <a:rPr lang="en-US" sz="1600" b="1" i="1" dirty="0"/>
            </a:br>
            <a:r>
              <a:rPr lang="en-US" sz="1400" b="1" i="1" dirty="0"/>
              <a:t>Note - </a:t>
            </a:r>
            <a:r>
              <a:rPr lang="en-US" sz="1400" i="1" dirty="0"/>
              <a:t>If needed you can choose “</a:t>
            </a:r>
            <a:r>
              <a:rPr lang="en-US" sz="1400" b="1" i="1" dirty="0"/>
              <a:t>Punctuation</a:t>
            </a:r>
            <a:r>
              <a:rPr lang="en-US" sz="1400" i="1" dirty="0"/>
              <a:t> </a:t>
            </a:r>
            <a:r>
              <a:rPr lang="en-US" sz="1400" b="1" i="1" dirty="0"/>
              <a:t>Significant” </a:t>
            </a:r>
            <a:r>
              <a:rPr lang="en-US" sz="1400" i="1" dirty="0"/>
              <a:t>or “</a:t>
            </a:r>
            <a:r>
              <a:rPr lang="en-US" sz="1400" b="1" i="1" dirty="0"/>
              <a:t>Fixed Form Significant” </a:t>
            </a:r>
            <a:r>
              <a:rPr lang="en-US" sz="1400" i="1" dirty="0"/>
              <a:t>if you need a hierarchical structure in the resource file.  See Page 12 for more on these three options.</a:t>
            </a:r>
          </a:p>
          <a:p>
            <a:pPr marL="1257300" lvl="2" indent="-342900">
              <a:buFont typeface="+mj-lt"/>
              <a:buAutoNum type="arabicPeriod"/>
            </a:pPr>
            <a:r>
              <a:rPr lang="en-US" sz="1600" dirty="0"/>
              <a:t>Use the Thresholds page to define acceptable cost and schedule variances then Click </a:t>
            </a:r>
            <a:r>
              <a:rPr lang="en-US" sz="1600" b="1" i="1" dirty="0"/>
              <a:t>Next.</a:t>
            </a:r>
            <a:br>
              <a:rPr lang="en-US" sz="1600" dirty="0"/>
            </a:br>
            <a:r>
              <a:rPr lang="en-US" sz="1400" b="1" dirty="0"/>
              <a:t>Note -</a:t>
            </a:r>
            <a:r>
              <a:rPr lang="en-US" sz="1400" dirty="0"/>
              <a:t> When a cost variance or schedule variance exceeds the predefined threshold, they are highlighted in either red for unfavorable (negative) or green for favorable (positive. These thresholds, or tolerances, define how large cost variances (Earned Value - Actual Cost) and/or schedule variances (Earned Value - Budget) must be before Cobra triggers exception reporting mechanisms.</a:t>
            </a:r>
          </a:p>
          <a:p>
            <a:pPr marL="1257300" lvl="2" indent="-342900">
              <a:buFont typeface="+mj-lt"/>
              <a:buAutoNum type="arabicPeriod"/>
            </a:pPr>
            <a:r>
              <a:rPr lang="en-US" sz="1600" dirty="0"/>
              <a:t>Using the </a:t>
            </a:r>
            <a:r>
              <a:rPr lang="en-US" sz="1600" b="1" i="1" dirty="0"/>
              <a:t>Code Fields </a:t>
            </a:r>
            <a:r>
              <a:rPr lang="en-US" sz="1600" dirty="0"/>
              <a:t>form, enter up to 9 codes fields that can be used with Resources then Click </a:t>
            </a:r>
            <a:r>
              <a:rPr lang="en-US" sz="1600" b="1" i="1" dirty="0"/>
              <a:t>Next</a:t>
            </a:r>
            <a:endParaRPr lang="en-US" sz="1600" dirty="0"/>
          </a:p>
          <a:p>
            <a:pPr marL="1257300" lvl="2" indent="-342900">
              <a:buFont typeface="+mj-lt"/>
              <a:buAutoNum type="arabicPeriod"/>
            </a:pPr>
            <a:r>
              <a:rPr lang="en-US" sz="1600" dirty="0"/>
              <a:t>Using the </a:t>
            </a:r>
            <a:r>
              <a:rPr lang="en-US" sz="1600" b="1" i="1" dirty="0"/>
              <a:t>Default Rates </a:t>
            </a:r>
            <a:r>
              <a:rPr lang="en-US" sz="1600" dirty="0"/>
              <a:t>form, select the Rate File that will be used to determine the planned and estimated costs of Resources then Click </a:t>
            </a:r>
            <a:r>
              <a:rPr lang="en-US" sz="1600" b="1" i="1" dirty="0"/>
              <a:t>Next</a:t>
            </a:r>
          </a:p>
          <a:p>
            <a:pPr marL="1257300" lvl="2" indent="-342900">
              <a:buFont typeface="+mj-lt"/>
              <a:buAutoNum type="arabicPeriod"/>
            </a:pPr>
            <a:r>
              <a:rPr lang="en-US" sz="1600" dirty="0"/>
              <a:t>Using the form named </a:t>
            </a:r>
            <a:r>
              <a:rPr lang="en-US" sz="1600" b="1" i="1" dirty="0"/>
              <a:t>Resource Results</a:t>
            </a:r>
            <a:r>
              <a:rPr lang="en-US" sz="1600" dirty="0"/>
              <a:t> select calculation result factors that will be applied to resources such as Hours, Fee, Overhead, G&amp;A, Cost of Money and so on then Click </a:t>
            </a:r>
            <a:r>
              <a:rPr lang="en-US" sz="1600" b="1" i="1" dirty="0"/>
              <a:t>Next</a:t>
            </a:r>
            <a:br>
              <a:rPr lang="en-US" sz="1600" dirty="0"/>
            </a:br>
            <a:r>
              <a:rPr lang="en-US" sz="1400" i="1" dirty="0"/>
              <a:t>Note - Scroll to the right on this page and enter </a:t>
            </a:r>
            <a:r>
              <a:rPr lang="en-US" sz="1400" b="1" i="1" dirty="0"/>
              <a:t>Unit</a:t>
            </a:r>
            <a:r>
              <a:rPr lang="en-US" sz="1400" i="1" dirty="0"/>
              <a:t> (unit for measure), </a:t>
            </a:r>
            <a:r>
              <a:rPr lang="en-US" sz="1400" b="1" i="1" dirty="0"/>
              <a:t>Default Rate Set,  Currency</a:t>
            </a:r>
            <a:r>
              <a:rPr lang="en-US" sz="1400" i="1" dirty="0"/>
              <a:t> and </a:t>
            </a:r>
            <a:r>
              <a:rPr lang="en-US" sz="1400" b="1" i="1" dirty="0"/>
              <a:t>Result Code </a:t>
            </a:r>
            <a:r>
              <a:rPr lang="en-US" sz="1400" i="1" dirty="0"/>
              <a:t>if needed.</a:t>
            </a:r>
          </a:p>
          <a:p>
            <a:pPr marL="1257300" lvl="2" indent="-342900">
              <a:buFont typeface="+mj-lt"/>
              <a:buAutoNum type="arabicPeriod"/>
            </a:pPr>
            <a:r>
              <a:rPr lang="en-US" sz="1400" dirty="0"/>
              <a:t>Use the </a:t>
            </a:r>
            <a:r>
              <a:rPr lang="en-US" sz="1400" b="1" i="1" dirty="0"/>
              <a:t>Access Control </a:t>
            </a:r>
            <a:r>
              <a:rPr lang="en-US" sz="1400" dirty="0"/>
              <a:t>form to add Users or classes of users such as SYSADMIN or GUEST if necessary</a:t>
            </a:r>
            <a:r>
              <a:rPr lang="en-US" sz="1400" b="1" i="1" dirty="0"/>
              <a:t> </a:t>
            </a:r>
            <a:r>
              <a:rPr lang="en-US" sz="1400" dirty="0"/>
              <a:t>then</a:t>
            </a:r>
            <a:r>
              <a:rPr lang="en-US" sz="1400" b="1" i="1" dirty="0"/>
              <a:t> </a:t>
            </a:r>
            <a:r>
              <a:rPr lang="en-US" sz="1400" dirty="0"/>
              <a:t>Click </a:t>
            </a:r>
            <a:r>
              <a:rPr lang="en-US" sz="1400" b="1" i="1" dirty="0"/>
              <a:t>Finish</a:t>
            </a:r>
          </a:p>
          <a:p>
            <a:pPr marL="1257300" lvl="2" indent="-342900">
              <a:buFont typeface="+mj-lt"/>
              <a:buAutoNum type="arabicPeriod"/>
            </a:pPr>
            <a:r>
              <a:rPr lang="en-US" sz="1400" dirty="0"/>
              <a:t>Click Add Resources and Add Child Resources on the Edit menu or </a:t>
            </a:r>
            <a:r>
              <a:rPr lang="en-US" sz="1400" b="1" dirty="0">
                <a:solidFill>
                  <a:srgbClr val="FF0000"/>
                </a:solidFill>
              </a:rPr>
              <a:t>Import Resources using the Integration Wizard</a:t>
            </a:r>
            <a:br>
              <a:rPr lang="en-US" dirty="0"/>
            </a:br>
            <a:endParaRPr lang="en-US" u="sng"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5558205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4829175" y="932634"/>
            <a:ext cx="6882864" cy="5473391"/>
          </a:xfrm>
        </p:spPr>
        <p:txBody>
          <a:bodyPr>
            <a:noAutofit/>
          </a:bodyPr>
          <a:lstStyle/>
          <a:p>
            <a:pPr marL="0" indent="0">
              <a:buNone/>
            </a:pPr>
            <a:r>
              <a:rPr lang="en-US" sz="2400" b="1" dirty="0"/>
              <a:t>Resource Files </a:t>
            </a:r>
            <a:r>
              <a:rPr lang="en-US" sz="2200" b="1" dirty="0"/>
              <a:t>- Making and Using Resource Files in Cobra</a:t>
            </a:r>
          </a:p>
          <a:p>
            <a:pPr marL="457200" lvl="1" indent="0">
              <a:buNone/>
            </a:pPr>
            <a:r>
              <a:rPr lang="en-US" sz="1600" dirty="0"/>
              <a:t>Import Resources from an Excel or CSV file Using the </a:t>
            </a:r>
            <a:r>
              <a:rPr lang="en-US" sz="1600" b="1" i="1" dirty="0"/>
              <a:t>Ancillary Data </a:t>
            </a:r>
            <a:r>
              <a:rPr lang="en-US" sz="1600" dirty="0"/>
              <a:t>Integration Wizard</a:t>
            </a:r>
          </a:p>
          <a:p>
            <a:pPr marL="1257300" lvl="2" indent="-342900">
              <a:buFont typeface="+mj-lt"/>
              <a:buAutoNum type="arabicPeriod"/>
            </a:pPr>
            <a:r>
              <a:rPr lang="en-US" sz="1600" dirty="0"/>
              <a:t>Make a new Resource file using the </a:t>
            </a:r>
            <a:r>
              <a:rPr lang="en-US" sz="1600" b="1" i="1" dirty="0"/>
              <a:t>New</a:t>
            </a:r>
            <a:r>
              <a:rPr lang="en-US" sz="1600" dirty="0"/>
              <a:t> </a:t>
            </a:r>
            <a:r>
              <a:rPr lang="en-US" sz="1600" b="1" i="1" dirty="0"/>
              <a:t>Resource File </a:t>
            </a:r>
            <a:r>
              <a:rPr lang="en-US" sz="1600" dirty="0"/>
              <a:t>Wizard</a:t>
            </a:r>
            <a:r>
              <a:rPr lang="en-US" sz="1600" b="1" i="1" dirty="0"/>
              <a:t> </a:t>
            </a:r>
            <a:r>
              <a:rPr lang="en-US" sz="1600" dirty="0"/>
              <a:t>by</a:t>
            </a:r>
            <a:r>
              <a:rPr lang="en-US" sz="1600" b="1" i="1" dirty="0"/>
              <a:t> </a:t>
            </a:r>
            <a:r>
              <a:rPr lang="en-US" sz="1600" dirty="0"/>
              <a:t>following Steps 1 – 9 on the previous page.</a:t>
            </a:r>
          </a:p>
          <a:p>
            <a:pPr marL="1257300" lvl="2" indent="-342900">
              <a:buFont typeface="+mj-lt"/>
              <a:buAutoNum type="arabicPeriod"/>
            </a:pPr>
            <a:r>
              <a:rPr lang="en-US" sz="1600" dirty="0"/>
              <a:t>Make a Resource import file in Excel or CSV like the example shown left.  The import file will have a column for the Resource </a:t>
            </a:r>
            <a:r>
              <a:rPr lang="en-US" sz="1600" b="1" i="1" dirty="0"/>
              <a:t>Name</a:t>
            </a:r>
            <a:r>
              <a:rPr lang="en-US" sz="1600" dirty="0"/>
              <a:t>, </a:t>
            </a:r>
            <a:r>
              <a:rPr lang="en-US" sz="1600" b="1" i="1" dirty="0"/>
              <a:t>Description</a:t>
            </a:r>
            <a:r>
              <a:rPr lang="en-US" sz="1600" dirty="0"/>
              <a:t>.</a:t>
            </a:r>
          </a:p>
          <a:p>
            <a:pPr marL="1257300" lvl="2" indent="-342900">
              <a:buFont typeface="+mj-lt"/>
              <a:buAutoNum type="arabicPeriod"/>
            </a:pPr>
            <a:r>
              <a:rPr lang="en-US" sz="1600" dirty="0"/>
              <a:t>Select </a:t>
            </a:r>
            <a:r>
              <a:rPr lang="en-US" sz="1600" b="1" i="1" dirty="0"/>
              <a:t>Ancillary Data </a:t>
            </a:r>
            <a:r>
              <a:rPr lang="en-US" sz="1600" dirty="0"/>
              <a:t>from Cobra’s </a:t>
            </a:r>
            <a:r>
              <a:rPr lang="en-US" sz="1600" b="1" i="1" dirty="0"/>
              <a:t>Integration</a:t>
            </a:r>
            <a:r>
              <a:rPr lang="en-US" sz="1600" dirty="0"/>
              <a:t> menu</a:t>
            </a:r>
          </a:p>
          <a:p>
            <a:pPr marL="1257300" lvl="2" indent="-342900">
              <a:buFont typeface="+mj-lt"/>
              <a:buAutoNum type="arabicPeriod"/>
            </a:pPr>
            <a:r>
              <a:rPr lang="en-US" sz="1600" dirty="0"/>
              <a:t>Follow the </a:t>
            </a:r>
            <a:r>
              <a:rPr lang="en-US" sz="1600" b="1" i="1" dirty="0"/>
              <a:t>Integration Wizard </a:t>
            </a:r>
            <a:r>
              <a:rPr lang="en-US" sz="1600" dirty="0"/>
              <a:t>import Instructions for Resources</a:t>
            </a:r>
          </a:p>
          <a:p>
            <a:pPr marL="1257300" lvl="2" indent="-342900">
              <a:buFont typeface="+mj-lt"/>
              <a:buAutoNum type="arabicPeriod"/>
            </a:pPr>
            <a:r>
              <a:rPr lang="en-US" sz="1600" dirty="0"/>
              <a:t>Open the Imported Resource file using the Cobra Navigation Pane to see Resource file data.</a:t>
            </a:r>
            <a:endParaRPr lang="en-US" sz="2000" dirty="0"/>
          </a:p>
          <a:p>
            <a:pPr marL="0" indent="0">
              <a:buNone/>
            </a:pPr>
            <a:endParaRPr lang="en-US" sz="2000" dirty="0"/>
          </a:p>
        </p:txBody>
      </p:sp>
      <p:pic>
        <p:nvPicPr>
          <p:cNvPr id="4" name="Picture 3"/>
          <p:cNvPicPr>
            <a:picLocks noChangeAspect="1"/>
          </p:cNvPicPr>
          <p:nvPr/>
        </p:nvPicPr>
        <p:blipFill>
          <a:blip r:embed="rId2"/>
          <a:stretch>
            <a:fillRect/>
          </a:stretch>
        </p:blipFill>
        <p:spPr>
          <a:xfrm>
            <a:off x="576262" y="2524897"/>
            <a:ext cx="4738687" cy="3541158"/>
          </a:xfrm>
          <a:prstGeom prst="rect">
            <a:avLst/>
          </a:prstGeom>
        </p:spPr>
      </p:pic>
      <p:pic>
        <p:nvPicPr>
          <p:cNvPr id="5" name="Picture 4"/>
          <p:cNvPicPr>
            <a:picLocks noChangeAspect="1"/>
          </p:cNvPicPr>
          <p:nvPr/>
        </p:nvPicPr>
        <p:blipFill>
          <a:blip r:embed="rId3"/>
          <a:stretch>
            <a:fillRect/>
          </a:stretch>
        </p:blipFill>
        <p:spPr>
          <a:xfrm>
            <a:off x="1244599" y="932634"/>
            <a:ext cx="2600597" cy="1200966"/>
          </a:xfrm>
          <a:prstGeom prst="rect">
            <a:avLst/>
          </a:prstGeom>
        </p:spPr>
      </p:pic>
      <p:cxnSp>
        <p:nvCxnSpPr>
          <p:cNvPr id="7" name="Elbow Connector 6"/>
          <p:cNvCxnSpPr>
            <a:stCxn id="5" idx="3"/>
            <a:endCxn id="4" idx="0"/>
          </p:cNvCxnSpPr>
          <p:nvPr/>
        </p:nvCxnSpPr>
        <p:spPr>
          <a:xfrm flipH="1">
            <a:off x="2945606" y="1533117"/>
            <a:ext cx="899590" cy="991780"/>
          </a:xfrm>
          <a:prstGeom prst="bentConnector4">
            <a:avLst>
              <a:gd name="adj1" fmla="val -25412"/>
              <a:gd name="adj2" fmla="val 80273"/>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4"/>
          <a:stretch>
            <a:fillRect/>
          </a:stretch>
        </p:blipFill>
        <p:spPr>
          <a:xfrm>
            <a:off x="6748462" y="4646830"/>
            <a:ext cx="4238625" cy="1257300"/>
          </a:xfrm>
          <a:prstGeom prst="rect">
            <a:avLst/>
          </a:prstGeom>
        </p:spPr>
      </p:pic>
      <p:cxnSp>
        <p:nvCxnSpPr>
          <p:cNvPr id="11" name="Elbow Connector 10"/>
          <p:cNvCxnSpPr>
            <a:stCxn id="4" idx="3"/>
            <a:endCxn id="10" idx="1"/>
          </p:cNvCxnSpPr>
          <p:nvPr/>
        </p:nvCxnSpPr>
        <p:spPr>
          <a:xfrm>
            <a:off x="5314949" y="4295476"/>
            <a:ext cx="1433513" cy="98000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27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400" b="1" dirty="0"/>
              <a:t>Resource File Calculations </a:t>
            </a:r>
            <a:r>
              <a:rPr lang="en-US" sz="2200" b="1" dirty="0"/>
              <a:t>– Adding Calculated Values to the Resources File</a:t>
            </a:r>
          </a:p>
          <a:p>
            <a:pPr marL="457200" lvl="1" indent="0">
              <a:buNone/>
            </a:pPr>
            <a:r>
              <a:rPr lang="en-US" sz="1600" dirty="0"/>
              <a:t>Use the Calculations tab of the Resource file to add results and calculations to a resource. </a:t>
            </a:r>
          </a:p>
          <a:p>
            <a:pPr marL="457200" lvl="1" indent="0">
              <a:buNone/>
            </a:pPr>
            <a:r>
              <a:rPr lang="en-US" sz="1600" dirty="0"/>
              <a:t>This tab consists of two panes: the left pane (Calculation pane) displays the calculation results available for the resource, and the right pane (Source Results pane) displays the factors used to calculate results such as Direct Cost, Burdened Costs, Total Costs and Full Time Equivalent Heads. </a:t>
            </a:r>
          </a:p>
          <a:p>
            <a:pPr marL="457200" lvl="1" indent="0">
              <a:buNone/>
            </a:pPr>
            <a:endParaRPr lang="en-US" sz="1600" dirty="0"/>
          </a:p>
          <a:p>
            <a:pPr marL="457200" lvl="1" indent="0">
              <a:buNone/>
            </a:pPr>
            <a:r>
              <a:rPr lang="en-US" sz="1600" dirty="0"/>
              <a:t>The components of the Left pane of Calculations, named Calculation, are:</a:t>
            </a:r>
          </a:p>
          <a:p>
            <a:pPr lvl="2"/>
            <a:r>
              <a:rPr lang="en-US" sz="1600" b="1" i="1" u="sng" dirty="0"/>
              <a:t>Field Name &amp; Result</a:t>
            </a:r>
            <a:r>
              <a:rPr lang="en-US" sz="1600" dirty="0"/>
              <a:t> is the identifying name of the Calculated result such as Hours, Direct, Overhead GANDA (short for General and Administrative)</a:t>
            </a:r>
          </a:p>
          <a:p>
            <a:pPr lvl="2"/>
            <a:r>
              <a:rPr lang="en-US" sz="1600" b="1" i="1" u="sng" dirty="0"/>
              <a:t>Units</a:t>
            </a:r>
            <a:r>
              <a:rPr lang="en-US" sz="1600" b="1" i="1" dirty="0"/>
              <a:t> </a:t>
            </a:r>
            <a:r>
              <a:rPr lang="en-US" sz="1600" dirty="0"/>
              <a:t>shows the Unit of Measure for the such as Dollars, Hours, Heads and so on</a:t>
            </a:r>
          </a:p>
          <a:p>
            <a:pPr lvl="2"/>
            <a:r>
              <a:rPr lang="en-US" sz="1600" b="1" i="1" u="sng" dirty="0"/>
              <a:t>Rate Set</a:t>
            </a:r>
            <a:r>
              <a:rPr lang="en-US" sz="1600" dirty="0"/>
              <a:t> is a reference to an item in the Rate file that contains the calculation factor for the item</a:t>
            </a:r>
            <a:endParaRPr lang="en-US" sz="1600" b="1" i="1" u="sng" dirty="0"/>
          </a:p>
          <a:p>
            <a:pPr lvl="2"/>
            <a:r>
              <a:rPr lang="en-US" sz="1600" b="1" i="1" u="sng" dirty="0"/>
              <a:t>Currency</a:t>
            </a:r>
            <a:r>
              <a:rPr lang="en-US" sz="1600" dirty="0"/>
              <a:t> is a check box showing that the item is in dollars</a:t>
            </a:r>
            <a:endParaRPr lang="en-US" sz="1600" b="1" i="1" u="sng" dirty="0"/>
          </a:p>
          <a:p>
            <a:pPr lvl="2"/>
            <a:r>
              <a:rPr lang="en-US" sz="1600" b="1" i="1" u="sng" dirty="0"/>
              <a:t>Result Code</a:t>
            </a:r>
            <a:r>
              <a:rPr lang="en-US" sz="1600" dirty="0"/>
              <a:t> is a short name for the item such as “H” for Hours and “O” for Overhead</a:t>
            </a:r>
          </a:p>
          <a:p>
            <a:pPr marL="914400" lvl="2" indent="0">
              <a:buNone/>
            </a:pPr>
            <a:r>
              <a:rPr lang="en-US" sz="1600" dirty="0"/>
              <a:t>Right-click in the left pane of Calculations to add calculated Results (Add Results)</a:t>
            </a:r>
          </a:p>
          <a:p>
            <a:pPr marL="457200" lvl="1" indent="0">
              <a:buNone/>
            </a:pPr>
            <a:r>
              <a:rPr lang="en-US" sz="1600" dirty="0"/>
              <a:t>The components of the Right pane of Calculations, named Source Results are:</a:t>
            </a:r>
          </a:p>
          <a:p>
            <a:pPr lvl="2"/>
            <a:r>
              <a:rPr lang="en-US" sz="1600" b="1" i="1" u="sng" dirty="0"/>
              <a:t>Check Boxes</a:t>
            </a:r>
            <a:r>
              <a:rPr lang="en-US" sz="1600" dirty="0"/>
              <a:t> used to indicate how to apply calculation items.  </a:t>
            </a:r>
            <a:br>
              <a:rPr lang="en-US" sz="1600" dirty="0"/>
            </a:br>
            <a:r>
              <a:rPr lang="en-US" sz="1600" i="1" dirty="0"/>
              <a:t>To calculate the </a:t>
            </a:r>
            <a:r>
              <a:rPr lang="en-US" sz="1600" b="1" i="1" dirty="0"/>
              <a:t>Direct</a:t>
            </a:r>
            <a:r>
              <a:rPr lang="en-US" sz="1600" i="1" dirty="0"/>
              <a:t> value of labor, for example you would check </a:t>
            </a:r>
            <a:r>
              <a:rPr lang="en-US" sz="1600" b="1" i="1" dirty="0"/>
              <a:t>Hours</a:t>
            </a:r>
            <a:r>
              <a:rPr lang="en-US" sz="1600" i="1" dirty="0"/>
              <a:t>, meaning that direct costs are Hours times the Direct rate.  If Overhead is added next, then the Overhead source result checks would be on Direct (which is the product of the Hours times Direct)</a:t>
            </a:r>
            <a:endParaRPr lang="en-US" sz="1600" i="1" u="sng" dirty="0"/>
          </a:p>
          <a:p>
            <a:pPr lvl="2"/>
            <a:endParaRPr lang="en-US" sz="1600" b="1" i="1" u="sng" dirty="0"/>
          </a:p>
          <a:p>
            <a:pPr lvl="2"/>
            <a:endParaRPr lang="en-US" sz="1600" dirty="0"/>
          </a:p>
          <a:p>
            <a:pPr marL="457200" lvl="1" indent="0">
              <a:buNone/>
            </a:pPr>
            <a:br>
              <a:rPr lang="en-US" dirty="0"/>
            </a:br>
            <a:endParaRPr lang="en-US" b="1" i="1" u="sng"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3005296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400" b="1" dirty="0"/>
              <a:t>Resource File Calculations </a:t>
            </a:r>
            <a:r>
              <a:rPr lang="en-US" sz="2200" b="1" dirty="0"/>
              <a:t>– Importing Calculated Values to the Resources File</a:t>
            </a:r>
          </a:p>
          <a:p>
            <a:pPr marL="457200" lvl="1" indent="0">
              <a:buNone/>
            </a:pPr>
            <a:r>
              <a:rPr lang="en-US" sz="1600" dirty="0"/>
              <a:t>Adding Calculations manually is time consuming.  Importing may be a better solution of you are creating a new Resource file with many Resource names.</a:t>
            </a:r>
          </a:p>
          <a:p>
            <a:pPr marL="1257300" lvl="2" indent="-342900">
              <a:buFont typeface="+mj-lt"/>
              <a:buAutoNum type="arabicPeriod"/>
            </a:pPr>
            <a:r>
              <a:rPr lang="en-US" sz="1600" dirty="0"/>
              <a:t>Make a Resource Calculation import file using the file structure shown below</a:t>
            </a:r>
          </a:p>
          <a:p>
            <a:pPr marL="1257300" lvl="2" indent="-342900">
              <a:buFont typeface="+mj-lt"/>
              <a:buAutoNum type="arabicPeriod"/>
            </a:pPr>
            <a:r>
              <a:rPr lang="en-US" sz="1600" dirty="0"/>
              <a:t>Select </a:t>
            </a:r>
            <a:r>
              <a:rPr lang="en-US" sz="1600" b="1" i="1" dirty="0"/>
              <a:t>Ancillary Data </a:t>
            </a:r>
            <a:r>
              <a:rPr lang="en-US" sz="1600" dirty="0"/>
              <a:t>from Cobra’s </a:t>
            </a:r>
            <a:r>
              <a:rPr lang="en-US" sz="1600" b="1" i="1" dirty="0"/>
              <a:t>Integration</a:t>
            </a:r>
            <a:r>
              <a:rPr lang="en-US" sz="1600" dirty="0"/>
              <a:t> menu to import Resource Calculation and Follow the instruction using the Integration Wizard</a:t>
            </a:r>
          </a:p>
          <a:p>
            <a:pPr lvl="2"/>
            <a:endParaRPr lang="en-US" sz="1600" dirty="0"/>
          </a:p>
          <a:p>
            <a:pPr marL="457200" lvl="1" indent="0">
              <a:buNone/>
            </a:pPr>
            <a:br>
              <a:rPr lang="en-US" dirty="0"/>
            </a:br>
            <a:endParaRPr lang="en-US" b="1" i="1" u="sng" dirty="0"/>
          </a:p>
          <a:p>
            <a:pPr marL="0" indent="0">
              <a:buNone/>
            </a:pPr>
            <a:endParaRPr lang="en-US" sz="2000" dirty="0"/>
          </a:p>
          <a:p>
            <a:pPr marL="0" indent="0">
              <a:buNone/>
            </a:pPr>
            <a:endParaRPr lang="en-US" sz="2000" dirty="0"/>
          </a:p>
        </p:txBody>
      </p:sp>
      <p:pic>
        <p:nvPicPr>
          <p:cNvPr id="5" name="Picture 4"/>
          <p:cNvPicPr>
            <a:picLocks noChangeAspect="1"/>
          </p:cNvPicPr>
          <p:nvPr/>
        </p:nvPicPr>
        <p:blipFill>
          <a:blip r:embed="rId2"/>
          <a:stretch>
            <a:fillRect/>
          </a:stretch>
        </p:blipFill>
        <p:spPr>
          <a:xfrm>
            <a:off x="1515528" y="2644212"/>
            <a:ext cx="6133048" cy="894118"/>
          </a:xfrm>
          <a:prstGeom prst="rect">
            <a:avLst/>
          </a:prstGeom>
        </p:spPr>
      </p:pic>
      <p:pic>
        <p:nvPicPr>
          <p:cNvPr id="6" name="Picture 5"/>
          <p:cNvPicPr>
            <a:picLocks noChangeAspect="1"/>
          </p:cNvPicPr>
          <p:nvPr/>
        </p:nvPicPr>
        <p:blipFill>
          <a:blip r:embed="rId3"/>
          <a:stretch>
            <a:fillRect/>
          </a:stretch>
        </p:blipFill>
        <p:spPr>
          <a:xfrm>
            <a:off x="4173007" y="3846620"/>
            <a:ext cx="7430460" cy="2782780"/>
          </a:xfrm>
          <a:prstGeom prst="rect">
            <a:avLst/>
          </a:prstGeom>
        </p:spPr>
      </p:pic>
      <p:cxnSp>
        <p:nvCxnSpPr>
          <p:cNvPr id="13" name="Elbow Connector 12"/>
          <p:cNvCxnSpPr>
            <a:stCxn id="5" idx="2"/>
            <a:endCxn id="6" idx="0"/>
          </p:cNvCxnSpPr>
          <p:nvPr/>
        </p:nvCxnSpPr>
        <p:spPr>
          <a:xfrm rot="16200000" flipH="1">
            <a:off x="6080999" y="2039382"/>
            <a:ext cx="308290" cy="330618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00113" y="4557265"/>
            <a:ext cx="3657600" cy="1077218"/>
          </a:xfrm>
          <a:prstGeom prst="rect">
            <a:avLst/>
          </a:prstGeom>
          <a:noFill/>
        </p:spPr>
        <p:txBody>
          <a:bodyPr wrap="square" rtlCol="0">
            <a:spAutoFit/>
          </a:bodyPr>
          <a:lstStyle/>
          <a:p>
            <a:r>
              <a:rPr lang="en-US" sz="1600" b="1" i="1" dirty="0"/>
              <a:t>Notes –</a:t>
            </a:r>
            <a:r>
              <a:rPr lang="en-US" sz="1600" dirty="0"/>
              <a:t> Line 1, 2, 3, 4, and so on correspond to the calculation result items shown in left pane of Resource Calculations </a:t>
            </a:r>
          </a:p>
        </p:txBody>
      </p:sp>
      <p:sp>
        <p:nvSpPr>
          <p:cNvPr id="24" name="TextBox 23"/>
          <p:cNvSpPr txBox="1"/>
          <p:nvPr/>
        </p:nvSpPr>
        <p:spPr>
          <a:xfrm>
            <a:off x="8238277" y="2617178"/>
            <a:ext cx="3143251" cy="1077218"/>
          </a:xfrm>
          <a:prstGeom prst="rect">
            <a:avLst/>
          </a:prstGeom>
          <a:noFill/>
        </p:spPr>
        <p:txBody>
          <a:bodyPr wrap="square" rtlCol="0">
            <a:spAutoFit/>
          </a:bodyPr>
          <a:lstStyle/>
          <a:p>
            <a:r>
              <a:rPr lang="en-US" sz="1600" dirty="0"/>
              <a:t>Source 1, Source 2 and so on are equivalent to the number of checked boxes in the Right pane of Resource Calculations </a:t>
            </a:r>
            <a:endParaRPr lang="en-US" dirty="0"/>
          </a:p>
        </p:txBody>
      </p:sp>
      <p:cxnSp>
        <p:nvCxnSpPr>
          <p:cNvPr id="25" name="Elbow Connector 24"/>
          <p:cNvCxnSpPr>
            <a:stCxn id="5" idx="3"/>
            <a:endCxn id="24" idx="1"/>
          </p:cNvCxnSpPr>
          <p:nvPr/>
        </p:nvCxnSpPr>
        <p:spPr>
          <a:xfrm>
            <a:off x="7648576" y="3091271"/>
            <a:ext cx="589701" cy="6451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24" idx="2"/>
          </p:cNvCxnSpPr>
          <p:nvPr/>
        </p:nvCxnSpPr>
        <p:spPr>
          <a:xfrm rot="16200000" flipH="1">
            <a:off x="9514400" y="3989898"/>
            <a:ext cx="1401479" cy="81047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23" idx="0"/>
          </p:cNvCxnSpPr>
          <p:nvPr/>
        </p:nvCxnSpPr>
        <p:spPr>
          <a:xfrm rot="16200000" flipV="1">
            <a:off x="1040874" y="3569226"/>
            <a:ext cx="1699764" cy="27631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Elbow Connector 36"/>
          <p:cNvCxnSpPr>
            <a:stCxn id="23" idx="2"/>
          </p:cNvCxnSpPr>
          <p:nvPr/>
        </p:nvCxnSpPr>
        <p:spPr>
          <a:xfrm rot="5400000" flipH="1" flipV="1">
            <a:off x="3038193" y="4499669"/>
            <a:ext cx="125534" cy="2144094"/>
          </a:xfrm>
          <a:prstGeom prst="bentConnector4">
            <a:avLst>
              <a:gd name="adj1" fmla="val -182102"/>
              <a:gd name="adj2" fmla="val 92647"/>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694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400" b="1" dirty="0"/>
              <a:t>Make a New Cobra Project with Calendars, Codes, Rates, Resources and Resource Calculations</a:t>
            </a:r>
          </a:p>
          <a:p>
            <a:pPr marL="0" indent="0">
              <a:buNone/>
            </a:pPr>
            <a:r>
              <a:rPr lang="en-US" sz="1600" dirty="0"/>
              <a:t>Once you have a Calendar file, Code files, Rate file, Resource files and Resource Calculations, your are ready to create a new project</a:t>
            </a:r>
          </a:p>
          <a:p>
            <a:pPr marL="1257300" lvl="2" indent="-342900">
              <a:buFont typeface="+mj-lt"/>
              <a:buAutoNum type="arabicPeriod"/>
            </a:pPr>
            <a:r>
              <a:rPr lang="en-US" sz="1600" dirty="0"/>
              <a:t>Right Click on Projects and Select </a:t>
            </a:r>
            <a:r>
              <a:rPr lang="en-US" sz="1600" b="1" i="1" dirty="0"/>
              <a:t>New Project File</a:t>
            </a:r>
          </a:p>
          <a:p>
            <a:pPr marL="1257300" lvl="2" indent="-342900">
              <a:buFont typeface="+mj-lt"/>
              <a:buAutoNum type="arabicPeriod"/>
            </a:pPr>
            <a:r>
              <a:rPr lang="en-US" sz="1600" dirty="0"/>
              <a:t>Enter a Project </a:t>
            </a:r>
            <a:r>
              <a:rPr lang="en-US" sz="1600" b="1" i="1" dirty="0"/>
              <a:t>Name</a:t>
            </a:r>
            <a:r>
              <a:rPr lang="en-US" sz="1600" dirty="0"/>
              <a:t> and </a:t>
            </a:r>
            <a:r>
              <a:rPr lang="en-US" sz="1600" b="1" i="1" dirty="0"/>
              <a:t>Description</a:t>
            </a:r>
            <a:r>
              <a:rPr lang="en-US" sz="1600" dirty="0"/>
              <a:t> on the New Project form, then click </a:t>
            </a:r>
            <a:r>
              <a:rPr lang="en-US" sz="1600" b="1" i="1" dirty="0"/>
              <a:t>Next</a:t>
            </a:r>
            <a:br>
              <a:rPr lang="en-US" sz="1600" b="1" i="1" dirty="0"/>
            </a:br>
            <a:r>
              <a:rPr lang="en-US" sz="1600" i="1" dirty="0"/>
              <a:t>Note – check Copy defaults from project if you have a similar project with similar code, calendar and resource files</a:t>
            </a:r>
          </a:p>
          <a:p>
            <a:pPr marL="1257300" lvl="2" indent="-342900">
              <a:buFont typeface="+mj-lt"/>
              <a:buAutoNum type="arabicPeriod"/>
            </a:pPr>
            <a:r>
              <a:rPr lang="en-US" sz="1600" dirty="0"/>
              <a:t>Using the </a:t>
            </a:r>
            <a:r>
              <a:rPr lang="en-US" sz="1600" b="1" i="1" dirty="0"/>
              <a:t>Fields</a:t>
            </a:r>
            <a:r>
              <a:rPr lang="en-US" sz="1600" dirty="0"/>
              <a:t> form, Select the Code file for Control Account Field 1 (WBS by default), Control Account Field 2 (OBS by Default) and Control Account Field 3 (Blank by Default).  At a minimum, use just the first Control Account Field 1 (WBS)</a:t>
            </a:r>
          </a:p>
          <a:p>
            <a:pPr marL="1257300" lvl="2" indent="-342900">
              <a:buFont typeface="+mj-lt"/>
              <a:buAutoNum type="arabicPeriod"/>
            </a:pPr>
            <a:r>
              <a:rPr lang="en-US" sz="1600" dirty="0"/>
              <a:t>Using the </a:t>
            </a:r>
            <a:r>
              <a:rPr lang="en-US" sz="1600" b="1" i="1" dirty="0"/>
              <a:t>Fields</a:t>
            </a:r>
            <a:r>
              <a:rPr lang="en-US" sz="1600" dirty="0"/>
              <a:t> form to specify CAM and Charge Number code files if needed</a:t>
            </a:r>
          </a:p>
          <a:p>
            <a:pPr marL="1257300" lvl="2" indent="-342900">
              <a:buFont typeface="+mj-lt"/>
              <a:buAutoNum type="arabicPeriod"/>
            </a:pPr>
            <a:r>
              <a:rPr lang="en-US" sz="1600" dirty="0"/>
              <a:t>Use the </a:t>
            </a:r>
            <a:r>
              <a:rPr lang="en-US" sz="1600" b="1" i="1" dirty="0"/>
              <a:t>Ancillary Files </a:t>
            </a:r>
            <a:r>
              <a:rPr lang="en-US" sz="1600" dirty="0"/>
              <a:t>form to specify the </a:t>
            </a:r>
            <a:r>
              <a:rPr lang="en-US" sz="1600" b="1" i="1" dirty="0"/>
              <a:t>Calendar</a:t>
            </a:r>
            <a:r>
              <a:rPr lang="en-US" sz="1600" dirty="0"/>
              <a:t> file, </a:t>
            </a:r>
            <a:r>
              <a:rPr lang="en-US" sz="1600" b="1" i="1" dirty="0"/>
              <a:t>Rate</a:t>
            </a:r>
            <a:r>
              <a:rPr lang="en-US" sz="1600" dirty="0"/>
              <a:t> file and </a:t>
            </a:r>
            <a:r>
              <a:rPr lang="en-US" sz="1600" b="1" i="1" dirty="0"/>
              <a:t>Resource</a:t>
            </a:r>
            <a:r>
              <a:rPr lang="en-US" sz="1600" dirty="0"/>
              <a:t> file</a:t>
            </a:r>
          </a:p>
          <a:p>
            <a:pPr marL="1257300" lvl="2" indent="-342900">
              <a:buFont typeface="+mj-lt"/>
              <a:buAutoNum type="arabicPeriod"/>
            </a:pPr>
            <a:r>
              <a:rPr lang="en-US" sz="1600" dirty="0"/>
              <a:t>Use </a:t>
            </a:r>
            <a:r>
              <a:rPr lang="en-US" sz="1600" b="1" i="1" dirty="0"/>
              <a:t>Settings</a:t>
            </a:r>
            <a:r>
              <a:rPr lang="en-US" sz="1600" dirty="0"/>
              <a:t> to specify the level at which to capture actual costs (Work Package is recommended otherwise you may not be able to enter Estimate to Complete at the work package level)</a:t>
            </a:r>
          </a:p>
          <a:p>
            <a:pPr marL="1257300" lvl="2" indent="-342900">
              <a:buFont typeface="+mj-lt"/>
              <a:buAutoNum type="arabicPeriod"/>
            </a:pPr>
            <a:r>
              <a:rPr lang="en-US" sz="1600" dirty="0"/>
              <a:t>Use the </a:t>
            </a:r>
            <a:r>
              <a:rPr lang="en-US" sz="1600" b="1" i="1" dirty="0"/>
              <a:t>Project Dates </a:t>
            </a:r>
            <a:r>
              <a:rPr lang="en-US" sz="1600" dirty="0"/>
              <a:t>form to enter the project’s baseline and forecast period of performance </a:t>
            </a:r>
          </a:p>
          <a:p>
            <a:pPr marL="1257300" lvl="2" indent="-342900">
              <a:buFont typeface="+mj-lt"/>
              <a:buAutoNum type="arabicPeriod"/>
            </a:pPr>
            <a:r>
              <a:rPr lang="en-US" sz="1600" dirty="0"/>
              <a:t>Enter Project level codes if needed or just click </a:t>
            </a:r>
            <a:r>
              <a:rPr lang="en-US" sz="1600" b="1" i="1" dirty="0"/>
              <a:t>Next</a:t>
            </a:r>
          </a:p>
          <a:p>
            <a:pPr marL="1257300" lvl="2" indent="-342900">
              <a:buFont typeface="+mj-lt"/>
              <a:buAutoNum type="arabicPeriod"/>
            </a:pPr>
            <a:r>
              <a:rPr lang="en-US" sz="1600" dirty="0"/>
              <a:t>Use the </a:t>
            </a:r>
            <a:r>
              <a:rPr lang="en-US" sz="1600" b="1" i="1" dirty="0"/>
              <a:t>Access Control </a:t>
            </a:r>
            <a:r>
              <a:rPr lang="en-US" sz="1600" dirty="0"/>
              <a:t>form to add Users or classes of users such as SYSADMIN or GUEST if necessary then click </a:t>
            </a:r>
            <a:r>
              <a:rPr lang="en-US" sz="1600" b="1" i="1" dirty="0"/>
              <a:t>Finish</a:t>
            </a:r>
            <a:endParaRPr lang="en-US" sz="1600" dirty="0"/>
          </a:p>
          <a:p>
            <a:pPr marL="457200" lvl="1" indent="0">
              <a:buNone/>
            </a:pPr>
            <a:br>
              <a:rPr lang="en-US" dirty="0"/>
            </a:br>
            <a:endParaRPr lang="en-US" b="1" i="1" u="sng" dirty="0"/>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267718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43990" y="951684"/>
            <a:ext cx="10515600" cy="5473391"/>
          </a:xfrm>
        </p:spPr>
        <p:txBody>
          <a:bodyPr>
            <a:noAutofit/>
          </a:bodyPr>
          <a:lstStyle/>
          <a:p>
            <a:pPr marL="0" indent="0">
              <a:buNone/>
            </a:pPr>
            <a:r>
              <a:rPr lang="en-US" sz="2400" b="1" dirty="0"/>
              <a:t>Generate Import Data From a Microsoft Project File Using SSI </a:t>
            </a:r>
            <a:r>
              <a:rPr lang="en-US" sz="2400" b="1"/>
              <a:t>Cobra Bridge tools</a:t>
            </a:r>
            <a:endParaRPr lang="en-US" sz="2200" b="1" dirty="0"/>
          </a:p>
          <a:p>
            <a:pPr marL="457200" lvl="1" indent="0">
              <a:buNone/>
            </a:pPr>
            <a:r>
              <a:rPr lang="en-US" sz="1600" dirty="0"/>
              <a:t>Once you have a Project created, you can import Control Accounts and Work Packages, Resource Assignments, Status, Code Assignments and User fields and Actual Costs</a:t>
            </a:r>
          </a:p>
          <a:p>
            <a:pPr marL="1257300" lvl="2" indent="-342900">
              <a:buFont typeface="+mj-lt"/>
              <a:buAutoNum type="arabicPeriod"/>
            </a:pPr>
            <a:r>
              <a:rPr lang="en-US" sz="1600" dirty="0"/>
              <a:t>Make a Microsoft project file and add fields for the Cobra data shown in the table</a:t>
            </a:r>
          </a:p>
          <a:p>
            <a:pPr marL="1257300" lvl="2" indent="-342900">
              <a:buFont typeface="+mj-lt"/>
              <a:buAutoNum type="arabicPeriod"/>
            </a:pPr>
            <a:r>
              <a:rPr lang="en-US" sz="1600" dirty="0"/>
              <a:t>Configure the SSI Tools Cobra Bridge </a:t>
            </a:r>
            <a:r>
              <a:rPr lang="en-US" sz="1600" b="1" i="1" dirty="0"/>
              <a:t>Setup – Export Act </a:t>
            </a:r>
            <a:r>
              <a:rPr lang="en-US" sz="1600" dirty="0"/>
              <a:t>and </a:t>
            </a:r>
            <a:r>
              <a:rPr lang="en-US" sz="1600" b="1" i="1" dirty="0"/>
              <a:t>Setup Export Res </a:t>
            </a:r>
            <a:r>
              <a:rPr lang="en-US" sz="1600" dirty="0"/>
              <a:t>pages</a:t>
            </a:r>
            <a:r>
              <a:rPr lang="en-US" sz="1600" b="1" i="1" dirty="0"/>
              <a:t> </a:t>
            </a:r>
            <a:r>
              <a:rPr lang="en-US" sz="1600" dirty="0"/>
              <a:t>as shown below and Click </a:t>
            </a:r>
            <a:r>
              <a:rPr lang="en-US" sz="1600" b="1" i="1" dirty="0"/>
              <a:t>Save Setup Selections</a:t>
            </a:r>
          </a:p>
          <a:p>
            <a:pPr marL="457200" lvl="1" indent="0">
              <a:buNone/>
            </a:pPr>
            <a:br>
              <a:rPr lang="en-US" dirty="0"/>
            </a:br>
            <a:endParaRPr lang="en-US" b="1" i="1" u="sng" dirty="0"/>
          </a:p>
          <a:p>
            <a:pPr marL="0" indent="0">
              <a:buNone/>
            </a:pPr>
            <a:endParaRPr lang="en-US" sz="2000" dirty="0"/>
          </a:p>
          <a:p>
            <a:pPr marL="0" indent="0">
              <a:buNone/>
            </a:pP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2055270254"/>
              </p:ext>
            </p:extLst>
          </p:nvPr>
        </p:nvGraphicFramePr>
        <p:xfrm>
          <a:off x="741096" y="2708335"/>
          <a:ext cx="4954826" cy="3380966"/>
        </p:xfrm>
        <a:graphic>
          <a:graphicData uri="http://schemas.openxmlformats.org/drawingml/2006/table">
            <a:tbl>
              <a:tblPr firstRow="1" bandRow="1">
                <a:tableStyleId>{5C22544A-7EE6-4342-B048-85BDC9FD1C3A}</a:tableStyleId>
              </a:tblPr>
              <a:tblGrid>
                <a:gridCol w="1513587">
                  <a:extLst>
                    <a:ext uri="{9D8B030D-6E8A-4147-A177-3AD203B41FA5}">
                      <a16:colId xmlns:a16="http://schemas.microsoft.com/office/drawing/2014/main" val="2330588435"/>
                    </a:ext>
                  </a:extLst>
                </a:gridCol>
                <a:gridCol w="3441239">
                  <a:extLst>
                    <a:ext uri="{9D8B030D-6E8A-4147-A177-3AD203B41FA5}">
                      <a16:colId xmlns:a16="http://schemas.microsoft.com/office/drawing/2014/main" val="4203170149"/>
                    </a:ext>
                  </a:extLst>
                </a:gridCol>
              </a:tblGrid>
              <a:tr h="456043">
                <a:tc>
                  <a:txBody>
                    <a:bodyPr/>
                    <a:lstStyle/>
                    <a:p>
                      <a:r>
                        <a:rPr lang="en-US" sz="1200" dirty="0"/>
                        <a:t>Custom</a:t>
                      </a:r>
                      <a:r>
                        <a:rPr lang="en-US" sz="1200" baseline="0" dirty="0"/>
                        <a:t> Field Name</a:t>
                      </a:r>
                      <a:endParaRPr lang="en-US" sz="1200" dirty="0"/>
                    </a:p>
                  </a:txBody>
                  <a:tcPr/>
                </a:tc>
                <a:tc>
                  <a:txBody>
                    <a:bodyPr/>
                    <a:lstStyle/>
                    <a:p>
                      <a:r>
                        <a:rPr lang="en-US" sz="1200" dirty="0"/>
                        <a:t>Note</a:t>
                      </a:r>
                    </a:p>
                  </a:txBody>
                  <a:tcPr/>
                </a:tc>
                <a:extLst>
                  <a:ext uri="{0D108BD9-81ED-4DB2-BD59-A6C34878D82A}">
                    <a16:rowId xmlns:a16="http://schemas.microsoft.com/office/drawing/2014/main" val="2326186904"/>
                  </a:ext>
                </a:extLst>
              </a:tr>
              <a:tr h="456043">
                <a:tc>
                  <a:txBody>
                    <a:bodyPr/>
                    <a:lstStyle/>
                    <a:p>
                      <a:r>
                        <a:rPr lang="en-US" sz="1200" dirty="0"/>
                        <a:t>EV Control Account</a:t>
                      </a:r>
                    </a:p>
                  </a:txBody>
                  <a:tcPr/>
                </a:tc>
                <a:tc>
                  <a:txBody>
                    <a:bodyPr/>
                    <a:lstStyle/>
                    <a:p>
                      <a:r>
                        <a:rPr lang="en-US" sz="1200" dirty="0"/>
                        <a:t>This is the parent WBS for the Work Package and must</a:t>
                      </a:r>
                      <a:r>
                        <a:rPr lang="en-US" sz="1200" baseline="0" dirty="0"/>
                        <a:t> be the same </a:t>
                      </a:r>
                      <a:r>
                        <a:rPr lang="en-US" sz="1200" dirty="0"/>
                        <a:t>parent WBS for Actual Charges</a:t>
                      </a:r>
                    </a:p>
                  </a:txBody>
                  <a:tcPr/>
                </a:tc>
                <a:extLst>
                  <a:ext uri="{0D108BD9-81ED-4DB2-BD59-A6C34878D82A}">
                    <a16:rowId xmlns:a16="http://schemas.microsoft.com/office/drawing/2014/main" val="417093467"/>
                  </a:ext>
                </a:extLst>
              </a:tr>
              <a:tr h="3881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EV WBS</a:t>
                      </a:r>
                    </a:p>
                    <a:p>
                      <a:endParaRPr lang="en-US" sz="1200" dirty="0"/>
                    </a:p>
                  </a:txBody>
                  <a:tcPr/>
                </a:tc>
                <a:tc>
                  <a:txBody>
                    <a:bodyPr/>
                    <a:lstStyle/>
                    <a:p>
                      <a:r>
                        <a:rPr lang="en-US" sz="1200" dirty="0"/>
                        <a:t>Work Package ID</a:t>
                      </a:r>
                    </a:p>
                  </a:txBody>
                  <a:tcPr/>
                </a:tc>
                <a:extLst>
                  <a:ext uri="{0D108BD9-81ED-4DB2-BD59-A6C34878D82A}">
                    <a16:rowId xmlns:a16="http://schemas.microsoft.com/office/drawing/2014/main" val="2050464925"/>
                  </a:ext>
                </a:extLst>
              </a:tr>
              <a:tr h="298182">
                <a:tc>
                  <a:txBody>
                    <a:bodyPr/>
                    <a:lstStyle/>
                    <a:p>
                      <a:r>
                        <a:rPr lang="en-US" sz="1200" dirty="0"/>
                        <a:t>Name</a:t>
                      </a:r>
                    </a:p>
                  </a:txBody>
                  <a:tcPr/>
                </a:tc>
                <a:tc>
                  <a:txBody>
                    <a:bodyPr/>
                    <a:lstStyle/>
                    <a:p>
                      <a:r>
                        <a:rPr lang="en-US" sz="1200" dirty="0"/>
                        <a:t>This is</a:t>
                      </a:r>
                      <a:r>
                        <a:rPr lang="en-US" sz="1200" baseline="0" dirty="0"/>
                        <a:t> used for the Work Package Description in Cobra</a:t>
                      </a:r>
                      <a:endParaRPr lang="en-US" sz="1200" dirty="0"/>
                    </a:p>
                  </a:txBody>
                  <a:tcPr/>
                </a:tc>
                <a:extLst>
                  <a:ext uri="{0D108BD9-81ED-4DB2-BD59-A6C34878D82A}">
                    <a16:rowId xmlns:a16="http://schemas.microsoft.com/office/drawing/2014/main" val="3620312"/>
                  </a:ext>
                </a:extLst>
              </a:tr>
              <a:tr h="5437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Cobra PMT</a:t>
                      </a:r>
                    </a:p>
                    <a:p>
                      <a:endParaRPr lang="en-US"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This is</a:t>
                      </a:r>
                      <a:r>
                        <a:rPr lang="en-US" sz="1200" baseline="0" dirty="0"/>
                        <a:t> used for the Progress Technique in Cobra (See progress technique codes on next pages</a:t>
                      </a:r>
                      <a:endParaRPr lang="en-US" sz="1200" dirty="0"/>
                    </a:p>
                    <a:p>
                      <a:endParaRPr lang="en-US" sz="1200" dirty="0"/>
                    </a:p>
                  </a:txBody>
                  <a:tcPr/>
                </a:tc>
                <a:extLst>
                  <a:ext uri="{0D108BD9-81ED-4DB2-BD59-A6C34878D82A}">
                    <a16:rowId xmlns:a16="http://schemas.microsoft.com/office/drawing/2014/main" val="1519298349"/>
                  </a:ext>
                </a:extLst>
              </a:tr>
              <a:tr h="4560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Resource</a:t>
                      </a:r>
                      <a:r>
                        <a:rPr lang="en-US" sz="1200" baseline="0" dirty="0"/>
                        <a:t> Code</a:t>
                      </a:r>
                      <a:endParaRPr lang="en-US" sz="1200" dirty="0"/>
                    </a:p>
                    <a:p>
                      <a:endParaRPr lang="en-US" sz="1200" dirty="0"/>
                    </a:p>
                  </a:txBody>
                  <a:tcPr/>
                </a:tc>
                <a:tc>
                  <a:txBody>
                    <a:bodyPr/>
                    <a:lstStyle/>
                    <a:p>
                      <a:r>
                        <a:rPr lang="en-US" sz="1200" dirty="0"/>
                        <a:t>Used</a:t>
                      </a:r>
                      <a:r>
                        <a:rPr lang="en-US" sz="1200" baseline="0" dirty="0"/>
                        <a:t> to match the Resource name in the Cobra Resource table</a:t>
                      </a:r>
                      <a:endParaRPr lang="en-US" sz="1200" dirty="0"/>
                    </a:p>
                  </a:txBody>
                  <a:tcPr/>
                </a:tc>
                <a:extLst>
                  <a:ext uri="{0D108BD9-81ED-4DB2-BD59-A6C34878D82A}">
                    <a16:rowId xmlns:a16="http://schemas.microsoft.com/office/drawing/2014/main" val="2152498109"/>
                  </a:ext>
                </a:extLst>
              </a:tr>
              <a:tr h="456043">
                <a:tc>
                  <a:txBody>
                    <a:bodyPr/>
                    <a:lstStyle/>
                    <a:p>
                      <a:r>
                        <a:rPr lang="en-US" sz="1200" dirty="0" err="1"/>
                        <a:t>Resp</a:t>
                      </a:r>
                      <a:r>
                        <a:rPr lang="en-US" sz="1200" dirty="0"/>
                        <a:t> </a:t>
                      </a:r>
                      <a:r>
                        <a:rPr lang="en-US" sz="1200" dirty="0" err="1"/>
                        <a:t>Dept</a:t>
                      </a:r>
                      <a:endParaRPr lang="en-US" sz="1200" dirty="0"/>
                    </a:p>
                  </a:txBody>
                  <a:tcPr/>
                </a:tc>
                <a:tc>
                  <a:txBody>
                    <a:bodyPr/>
                    <a:lstStyle/>
                    <a:p>
                      <a:r>
                        <a:rPr lang="en-US" sz="1200" dirty="0"/>
                        <a:t>This is an optional field that could be used for OBS</a:t>
                      </a:r>
                    </a:p>
                  </a:txBody>
                  <a:tcPr/>
                </a:tc>
                <a:extLst>
                  <a:ext uri="{0D108BD9-81ED-4DB2-BD59-A6C34878D82A}">
                    <a16:rowId xmlns:a16="http://schemas.microsoft.com/office/drawing/2014/main" val="10006"/>
                  </a:ext>
                </a:extLst>
              </a:tr>
            </a:tbl>
          </a:graphicData>
        </a:graphic>
      </p:graphicFrame>
      <p:pic>
        <p:nvPicPr>
          <p:cNvPr id="5" name="Picture 4"/>
          <p:cNvPicPr>
            <a:picLocks noChangeAspect="1"/>
          </p:cNvPicPr>
          <p:nvPr/>
        </p:nvPicPr>
        <p:blipFill rotWithShape="1">
          <a:blip r:embed="rId2"/>
          <a:srcRect t="4404"/>
          <a:stretch/>
        </p:blipFill>
        <p:spPr>
          <a:xfrm>
            <a:off x="5793028" y="2708334"/>
            <a:ext cx="4265372" cy="4085055"/>
          </a:xfrm>
          <a:prstGeom prst="rect">
            <a:avLst/>
          </a:prstGeom>
        </p:spPr>
      </p:pic>
      <p:pic>
        <p:nvPicPr>
          <p:cNvPr id="6" name="Picture 5"/>
          <p:cNvPicPr>
            <a:picLocks noChangeAspect="1"/>
          </p:cNvPicPr>
          <p:nvPr/>
        </p:nvPicPr>
        <p:blipFill rotWithShape="1">
          <a:blip r:embed="rId3"/>
          <a:srcRect t="5005" b="57804"/>
          <a:stretch/>
        </p:blipFill>
        <p:spPr>
          <a:xfrm>
            <a:off x="7924387" y="4209534"/>
            <a:ext cx="4115623" cy="1543565"/>
          </a:xfrm>
          <a:prstGeom prst="rect">
            <a:avLst/>
          </a:prstGeom>
        </p:spPr>
      </p:pic>
    </p:spTree>
    <p:extLst>
      <p:ext uri="{BB962C8B-B14F-4D97-AF65-F5344CB8AC3E}">
        <p14:creationId xmlns:p14="http://schemas.microsoft.com/office/powerpoint/2010/main" val="2555004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6048374" y="951684"/>
            <a:ext cx="5657851" cy="5473391"/>
          </a:xfrm>
        </p:spPr>
        <p:txBody>
          <a:bodyPr>
            <a:noAutofit/>
          </a:bodyPr>
          <a:lstStyle/>
          <a:p>
            <a:pPr marL="0" indent="0">
              <a:buNone/>
            </a:pPr>
            <a:r>
              <a:rPr lang="en-US" sz="2400" b="1" dirty="0"/>
              <a:t>Generate Import Data From a Microsoft Project File</a:t>
            </a:r>
            <a:endParaRPr lang="en-US" sz="2200" b="1" dirty="0"/>
          </a:p>
          <a:p>
            <a:pPr marL="800100" lvl="1" indent="-342900">
              <a:buFont typeface="+mj-lt"/>
              <a:buAutoNum type="arabicPeriod" startAt="3"/>
            </a:pPr>
            <a:r>
              <a:rPr lang="en-US" sz="1800" dirty="0"/>
              <a:t>Click the SSI Cobra Bridge tool page named </a:t>
            </a:r>
            <a:r>
              <a:rPr lang="en-US" sz="1800" b="1" i="1" dirty="0"/>
              <a:t>Make Files </a:t>
            </a:r>
          </a:p>
          <a:p>
            <a:pPr marL="800100" lvl="1" indent="-342900">
              <a:buFont typeface="+mj-lt"/>
              <a:buAutoNum type="arabicPeriod" startAt="3"/>
            </a:pPr>
            <a:r>
              <a:rPr lang="en-US" sz="1800" dirty="0"/>
              <a:t>When making or changing a baseline select </a:t>
            </a:r>
            <a:r>
              <a:rPr lang="en-US" sz="1800" b="1" i="1" dirty="0"/>
              <a:t>Activity CSV</a:t>
            </a:r>
            <a:r>
              <a:rPr lang="en-US" sz="1800" dirty="0"/>
              <a:t>, </a:t>
            </a:r>
            <a:r>
              <a:rPr lang="en-US" sz="1800" b="1" i="1" dirty="0"/>
              <a:t>Baseline Res CSV</a:t>
            </a:r>
            <a:r>
              <a:rPr lang="en-US" sz="1800" dirty="0"/>
              <a:t> </a:t>
            </a:r>
            <a:br>
              <a:rPr lang="en-US" sz="1800" b="1" i="1" dirty="0"/>
            </a:br>
            <a:br>
              <a:rPr lang="en-US" sz="1800" b="1" i="1" dirty="0"/>
            </a:br>
            <a:r>
              <a:rPr lang="en-US" sz="1800" dirty="0"/>
              <a:t>When updating Project Status and the Estimate to Complete, Click </a:t>
            </a:r>
            <a:r>
              <a:rPr lang="en-US" sz="1800" b="1" i="1" dirty="0"/>
              <a:t>Activity CSV</a:t>
            </a:r>
            <a:r>
              <a:rPr lang="en-US" sz="1800" dirty="0"/>
              <a:t>, </a:t>
            </a:r>
            <a:r>
              <a:rPr lang="en-US" sz="1800" b="1" i="1" dirty="0"/>
              <a:t>Rem Res CSV</a:t>
            </a:r>
            <a:r>
              <a:rPr lang="en-US" sz="1800" dirty="0"/>
              <a:t> and </a:t>
            </a:r>
            <a:r>
              <a:rPr lang="en-US" sz="1800" b="1" i="1" dirty="0"/>
              <a:t>Status CSV</a:t>
            </a:r>
            <a:br>
              <a:rPr lang="en-US" sz="1800" dirty="0"/>
            </a:br>
            <a:br>
              <a:rPr lang="en-US" sz="1800" dirty="0"/>
            </a:br>
            <a:r>
              <a:rPr lang="en-US" sz="1800" dirty="0"/>
              <a:t>Then Click </a:t>
            </a:r>
            <a:r>
              <a:rPr lang="en-US" sz="1800" b="1" i="1" dirty="0"/>
              <a:t>Run</a:t>
            </a:r>
            <a:br>
              <a:rPr lang="en-US" b="1" i="1" dirty="0"/>
            </a:br>
            <a:endParaRPr lang="en-US" b="1" i="1" u="sng" dirty="0"/>
          </a:p>
          <a:p>
            <a:pPr marL="0" indent="0">
              <a:buNone/>
            </a:pPr>
            <a:endParaRPr lang="en-US" sz="2000" dirty="0"/>
          </a:p>
          <a:p>
            <a:pPr marL="0" indent="0">
              <a:buNone/>
            </a:pPr>
            <a:endParaRPr lang="en-US" sz="2000" dirty="0"/>
          </a:p>
        </p:txBody>
      </p:sp>
      <p:pic>
        <p:nvPicPr>
          <p:cNvPr id="8" name="Picture 7"/>
          <p:cNvPicPr>
            <a:picLocks noChangeAspect="1"/>
          </p:cNvPicPr>
          <p:nvPr/>
        </p:nvPicPr>
        <p:blipFill rotWithShape="1">
          <a:blip r:embed="rId2"/>
          <a:srcRect t="5576"/>
          <a:stretch/>
        </p:blipFill>
        <p:spPr>
          <a:xfrm>
            <a:off x="433387" y="1606377"/>
            <a:ext cx="5291138" cy="4755451"/>
          </a:xfrm>
          <a:prstGeom prst="rect">
            <a:avLst/>
          </a:prstGeom>
        </p:spPr>
      </p:pic>
    </p:spTree>
    <p:extLst>
      <p:ext uri="{BB962C8B-B14F-4D97-AF65-F5344CB8AC3E}">
        <p14:creationId xmlns:p14="http://schemas.microsoft.com/office/powerpoint/2010/main" val="35121963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5229224" y="951684"/>
            <a:ext cx="6477001" cy="5473391"/>
          </a:xfrm>
        </p:spPr>
        <p:txBody>
          <a:bodyPr>
            <a:noAutofit/>
          </a:bodyPr>
          <a:lstStyle/>
          <a:p>
            <a:pPr marL="0" indent="0">
              <a:buNone/>
            </a:pPr>
            <a:r>
              <a:rPr lang="en-US" sz="2400" b="1" dirty="0"/>
              <a:t>Importing Baseline Data From a Microsoft Project File</a:t>
            </a:r>
            <a:endParaRPr lang="en-US" sz="2200" b="1" dirty="0"/>
          </a:p>
          <a:p>
            <a:pPr marL="800100" lvl="1" indent="-342900">
              <a:buFont typeface="+mj-lt"/>
              <a:buAutoNum type="arabicPeriod"/>
            </a:pPr>
            <a:r>
              <a:rPr lang="en-US" sz="1800" dirty="0"/>
              <a:t>Select </a:t>
            </a:r>
            <a:r>
              <a:rPr lang="en-US" sz="1800" b="1" i="1" dirty="0"/>
              <a:t>Files</a:t>
            </a:r>
            <a:r>
              <a:rPr lang="en-US" sz="1800" dirty="0"/>
              <a:t> from the Cobra </a:t>
            </a:r>
            <a:r>
              <a:rPr lang="en-US" sz="1800" b="1" i="1" dirty="0"/>
              <a:t>Integration</a:t>
            </a:r>
            <a:r>
              <a:rPr lang="en-US" sz="1800" dirty="0"/>
              <a:t> menu</a:t>
            </a:r>
          </a:p>
          <a:p>
            <a:pPr marL="800100" lvl="1" indent="-342900">
              <a:buFont typeface="+mj-lt"/>
              <a:buAutoNum type="arabicPeriod"/>
            </a:pPr>
            <a:r>
              <a:rPr lang="en-US" sz="1800" dirty="0"/>
              <a:t>Use the </a:t>
            </a:r>
            <a:r>
              <a:rPr lang="en-US" sz="1800" b="1" i="1" dirty="0"/>
              <a:t>Integration Configuration </a:t>
            </a:r>
            <a:r>
              <a:rPr lang="en-US" sz="1800" dirty="0"/>
              <a:t>form to Create or Open an existing configuration for import data.  Select </a:t>
            </a:r>
            <a:r>
              <a:rPr lang="en-US" sz="1800" b="1" i="1" dirty="0"/>
              <a:t>Files</a:t>
            </a:r>
            <a:r>
              <a:rPr lang="en-US" sz="1800" dirty="0"/>
              <a:t> below “Where are you loading the data from” question and click </a:t>
            </a:r>
            <a:r>
              <a:rPr lang="en-US" sz="1800" b="1" i="1" dirty="0"/>
              <a:t>Next</a:t>
            </a:r>
          </a:p>
          <a:p>
            <a:pPr marL="800100" lvl="1" indent="-342900">
              <a:buFont typeface="+mj-lt"/>
              <a:buAutoNum type="arabicPeriod"/>
            </a:pPr>
            <a:r>
              <a:rPr lang="en-US" sz="1800" dirty="0"/>
              <a:t>Use the </a:t>
            </a:r>
            <a:r>
              <a:rPr lang="en-US" sz="1800" b="1" i="1" dirty="0"/>
              <a:t>Action Selection </a:t>
            </a:r>
            <a:r>
              <a:rPr lang="en-US" sz="1800" dirty="0"/>
              <a:t>form to select </a:t>
            </a:r>
            <a:r>
              <a:rPr lang="en-US" sz="1800" b="1" i="1" dirty="0"/>
              <a:t>Control Account and Work Package </a:t>
            </a:r>
            <a:r>
              <a:rPr lang="en-US" sz="1800" dirty="0"/>
              <a:t>and</a:t>
            </a:r>
            <a:r>
              <a:rPr lang="en-US" sz="1800" b="1" i="1" dirty="0"/>
              <a:t> Resource Assignments</a:t>
            </a:r>
            <a:r>
              <a:rPr lang="en-US" sz="1800" dirty="0"/>
              <a:t> on then click </a:t>
            </a:r>
            <a:r>
              <a:rPr lang="en-US" sz="1800" b="1" i="1" dirty="0"/>
              <a:t>Next</a:t>
            </a:r>
          </a:p>
          <a:p>
            <a:pPr marL="800100" lvl="1" indent="-342900">
              <a:buFont typeface="+mj-lt"/>
              <a:buAutoNum type="arabicPeriod"/>
            </a:pPr>
            <a:r>
              <a:rPr lang="en-US" sz="1800" dirty="0"/>
              <a:t>Use the form named </a:t>
            </a:r>
            <a:r>
              <a:rPr lang="en-US" sz="1800" b="1" i="1" dirty="0"/>
              <a:t>Project Selections </a:t>
            </a:r>
            <a:r>
              <a:rPr lang="en-US" sz="1800" dirty="0"/>
              <a:t>to select the </a:t>
            </a:r>
            <a:r>
              <a:rPr lang="en-US" sz="1800" b="1" i="1" dirty="0"/>
              <a:t>Activity File </a:t>
            </a:r>
            <a:r>
              <a:rPr lang="en-US" sz="1800" dirty="0"/>
              <a:t>and the </a:t>
            </a:r>
            <a:r>
              <a:rPr lang="en-US" sz="1800" b="1" i="1" dirty="0"/>
              <a:t>Resource Assignment File </a:t>
            </a:r>
            <a:r>
              <a:rPr lang="en-US" sz="1800" dirty="0"/>
              <a:t>that was created by SSI Tools.  Use the </a:t>
            </a:r>
            <a:r>
              <a:rPr lang="en-US" sz="1800" b="1" i="1" dirty="0"/>
              <a:t>ResourceBaseline.csv</a:t>
            </a:r>
            <a:r>
              <a:rPr lang="en-US" sz="1800" dirty="0"/>
              <a:t> file (or another name if used) when creating or updating a baseline</a:t>
            </a:r>
            <a:br>
              <a:rPr lang="en-US" b="1" i="1" dirty="0"/>
            </a:br>
            <a:endParaRPr lang="en-US" b="1" i="1" u="sng" dirty="0"/>
          </a:p>
          <a:p>
            <a:pPr marL="0" indent="0">
              <a:buNone/>
            </a:pPr>
            <a:endParaRPr lang="en-US" sz="2000" dirty="0"/>
          </a:p>
          <a:p>
            <a:pPr marL="0" indent="0">
              <a:buNone/>
            </a:pPr>
            <a:endParaRPr lang="en-US" sz="2000" dirty="0"/>
          </a:p>
        </p:txBody>
      </p:sp>
      <p:pic>
        <p:nvPicPr>
          <p:cNvPr id="4" name="Picture 3"/>
          <p:cNvPicPr>
            <a:picLocks noChangeAspect="1"/>
          </p:cNvPicPr>
          <p:nvPr/>
        </p:nvPicPr>
        <p:blipFill>
          <a:blip r:embed="rId2"/>
          <a:stretch>
            <a:fillRect/>
          </a:stretch>
        </p:blipFill>
        <p:spPr>
          <a:xfrm>
            <a:off x="576262" y="1090612"/>
            <a:ext cx="2981325" cy="3019425"/>
          </a:xfrm>
          <a:prstGeom prst="rect">
            <a:avLst/>
          </a:prstGeom>
        </p:spPr>
      </p:pic>
      <p:pic>
        <p:nvPicPr>
          <p:cNvPr id="5" name="Picture 4"/>
          <p:cNvPicPr>
            <a:picLocks noChangeAspect="1"/>
          </p:cNvPicPr>
          <p:nvPr/>
        </p:nvPicPr>
        <p:blipFill rotWithShape="1">
          <a:blip r:embed="rId3"/>
          <a:srcRect l="-522" t="-14528" r="-3510" b="44386"/>
          <a:stretch/>
        </p:blipFill>
        <p:spPr>
          <a:xfrm>
            <a:off x="1590675" y="2809874"/>
            <a:ext cx="3952083" cy="2943226"/>
          </a:xfrm>
          <a:prstGeom prst="rect">
            <a:avLst/>
          </a:prstGeom>
        </p:spPr>
      </p:pic>
    </p:spTree>
    <p:extLst>
      <p:ext uri="{BB962C8B-B14F-4D97-AF65-F5344CB8AC3E}">
        <p14:creationId xmlns:p14="http://schemas.microsoft.com/office/powerpoint/2010/main" val="10574617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741096" y="951684"/>
            <a:ext cx="10965130" cy="1172391"/>
          </a:xfrm>
        </p:spPr>
        <p:txBody>
          <a:bodyPr>
            <a:noAutofit/>
          </a:bodyPr>
          <a:lstStyle/>
          <a:p>
            <a:pPr marL="0" indent="0">
              <a:buNone/>
            </a:pPr>
            <a:r>
              <a:rPr lang="en-US" sz="2400" b="1" dirty="0"/>
              <a:t>Importing Baseline Data From a Microsoft Project File</a:t>
            </a:r>
            <a:endParaRPr lang="en-US" sz="2200" b="1" dirty="0"/>
          </a:p>
          <a:p>
            <a:pPr marL="800100" lvl="1" indent="-342900">
              <a:buFont typeface="+mj-lt"/>
              <a:buAutoNum type="arabicPeriod" startAt="5"/>
            </a:pPr>
            <a:r>
              <a:rPr lang="en-US" sz="1800" dirty="0"/>
              <a:t>Use the </a:t>
            </a:r>
            <a:r>
              <a:rPr lang="en-US" sz="1800" b="1" i="1" dirty="0"/>
              <a:t>Import File Field Mapper</a:t>
            </a:r>
            <a:r>
              <a:rPr lang="en-US" sz="1800" dirty="0"/>
              <a:t> to map columns in the SSI Tools generated Activity CSV file for WBS, WP, ID, Description, Baseline Start, Baseline Finish, and Progress Technique as shown below</a:t>
            </a:r>
          </a:p>
          <a:p>
            <a:pPr marL="800100" lvl="1" indent="-342900">
              <a:buFont typeface="+mj-lt"/>
              <a:buAutoNum type="arabicPeriod" startAt="5"/>
            </a:pPr>
            <a:endParaRPr lang="en-US" sz="1800" b="1" i="1" dirty="0"/>
          </a:p>
          <a:p>
            <a:pPr marL="800100" lvl="1" indent="-342900">
              <a:buFont typeface="+mj-lt"/>
              <a:buAutoNum type="arabicPeriod" startAt="5"/>
            </a:pPr>
            <a:endParaRPr lang="en-US" sz="1800" b="1" i="1" dirty="0"/>
          </a:p>
          <a:p>
            <a:pPr marL="800100" lvl="1" indent="-342900">
              <a:buFont typeface="+mj-lt"/>
              <a:buAutoNum type="arabicPeriod" startAt="5"/>
            </a:pPr>
            <a:endParaRPr lang="en-US" sz="1800" b="1" i="1" dirty="0"/>
          </a:p>
          <a:p>
            <a:pPr marL="800100" lvl="1" indent="-342900">
              <a:buFont typeface="+mj-lt"/>
              <a:buAutoNum type="arabicPeriod" startAt="5"/>
            </a:pPr>
            <a:endParaRPr lang="en-US" sz="1800" b="1" i="1" dirty="0"/>
          </a:p>
          <a:p>
            <a:pPr marL="800100" lvl="1" indent="-342900">
              <a:buFont typeface="+mj-lt"/>
              <a:buAutoNum type="arabicPeriod" startAt="5"/>
            </a:pPr>
            <a:endParaRPr lang="en-US" sz="1800" b="1" i="1" dirty="0"/>
          </a:p>
          <a:p>
            <a:pPr marL="800100" lvl="1" indent="-342900">
              <a:buFont typeface="+mj-lt"/>
              <a:buAutoNum type="arabicPeriod" startAt="5"/>
            </a:pPr>
            <a:endParaRPr lang="en-US" sz="1800" b="1" i="1" dirty="0"/>
          </a:p>
          <a:p>
            <a:pPr marL="800100" lvl="1" indent="-342900">
              <a:buFont typeface="+mj-lt"/>
              <a:buAutoNum type="arabicPeriod" startAt="5"/>
            </a:pPr>
            <a:r>
              <a:rPr lang="en-US" sz="1800" dirty="0"/>
              <a:t>Use the </a:t>
            </a:r>
            <a:r>
              <a:rPr lang="en-US" sz="1800" b="1" i="1" dirty="0"/>
              <a:t>Progress</a:t>
            </a:r>
            <a:r>
              <a:rPr lang="en-US" sz="1800" dirty="0"/>
              <a:t> form to select the option named </a:t>
            </a:r>
            <a:r>
              <a:rPr lang="en-US" sz="1800" b="1" i="1" dirty="0"/>
              <a:t>Load Progress Technique from file </a:t>
            </a:r>
            <a:r>
              <a:rPr lang="en-US" sz="1800" dirty="0"/>
              <a:t>then click </a:t>
            </a:r>
            <a:r>
              <a:rPr lang="en-US" sz="1800" b="1" i="1" dirty="0"/>
              <a:t>Next</a:t>
            </a:r>
          </a:p>
          <a:p>
            <a:pPr marL="800100" lvl="1" indent="-342900">
              <a:buFont typeface="+mj-lt"/>
              <a:buAutoNum type="arabicPeriod" startAt="5"/>
            </a:pPr>
            <a:r>
              <a:rPr lang="en-US" sz="1800" dirty="0"/>
              <a:t>Use the </a:t>
            </a:r>
            <a:r>
              <a:rPr lang="en-US" sz="1800" b="1" i="1" dirty="0"/>
              <a:t>Resource Assignments </a:t>
            </a:r>
            <a:r>
              <a:rPr lang="en-US" sz="1800" dirty="0"/>
              <a:t>form to select </a:t>
            </a:r>
            <a:r>
              <a:rPr lang="en-US" sz="1800" b="1" i="1" dirty="0"/>
              <a:t>Budget</a:t>
            </a:r>
            <a:r>
              <a:rPr lang="en-US" sz="1800" dirty="0"/>
              <a:t> for the option named </a:t>
            </a:r>
            <a:r>
              <a:rPr lang="en-US" sz="1800" b="1" i="1" dirty="0"/>
              <a:t>Default budget class</a:t>
            </a:r>
            <a:r>
              <a:rPr lang="en-US" sz="1800" dirty="0"/>
              <a:t> and </a:t>
            </a:r>
            <a:r>
              <a:rPr lang="en-US" sz="1800" b="1" i="1" dirty="0"/>
              <a:t>Load all budget into default class</a:t>
            </a:r>
          </a:p>
          <a:p>
            <a:pPr marL="800100" lvl="1" indent="-342900">
              <a:buFont typeface="+mj-lt"/>
              <a:buAutoNum type="arabicPeriod" startAt="5"/>
            </a:pPr>
            <a:r>
              <a:rPr lang="en-US" sz="1800" dirty="0"/>
              <a:t>Click </a:t>
            </a:r>
            <a:r>
              <a:rPr lang="en-US" sz="1800" b="1" i="1" dirty="0"/>
              <a:t>Next</a:t>
            </a:r>
            <a:r>
              <a:rPr lang="en-US" sz="1800" dirty="0"/>
              <a:t> using each forms </a:t>
            </a:r>
            <a:br>
              <a:rPr lang="en-US" sz="1800" dirty="0"/>
            </a:br>
            <a:r>
              <a:rPr lang="en-US" sz="1800" dirty="0"/>
              <a:t>default values until you get to </a:t>
            </a:r>
            <a:br>
              <a:rPr lang="en-US" sz="1800" dirty="0"/>
            </a:br>
            <a:r>
              <a:rPr lang="en-US" sz="1800" dirty="0"/>
              <a:t>the form named </a:t>
            </a:r>
            <a:r>
              <a:rPr lang="en-US" sz="1800" b="1" i="1" dirty="0"/>
              <a:t>Confirmation</a:t>
            </a:r>
            <a:r>
              <a:rPr lang="en-US" sz="1800" dirty="0"/>
              <a:t>,</a:t>
            </a:r>
            <a:br>
              <a:rPr lang="en-US" sz="1800" dirty="0"/>
            </a:br>
            <a:r>
              <a:rPr lang="en-US" sz="1800" dirty="0"/>
              <a:t>then click Finish</a:t>
            </a:r>
          </a:p>
          <a:p>
            <a:pPr marL="800100" lvl="1" indent="-342900">
              <a:buFont typeface="+mj-lt"/>
              <a:buAutoNum type="arabicPeriod" startAt="5"/>
            </a:pPr>
            <a:r>
              <a:rPr lang="en-US" sz="1800" dirty="0"/>
              <a:t>Inspect imported data using </a:t>
            </a:r>
            <a:br>
              <a:rPr lang="en-US" sz="1800" dirty="0"/>
            </a:br>
            <a:r>
              <a:rPr lang="en-US" sz="1800" dirty="0"/>
              <a:t>the Cobra Project Explorer</a:t>
            </a:r>
            <a:endParaRPr lang="en-US" u="sng" dirty="0"/>
          </a:p>
          <a:p>
            <a:pPr marL="0" indent="0">
              <a:buNone/>
            </a:pPr>
            <a:endParaRPr lang="en-US" sz="2000" dirty="0"/>
          </a:p>
          <a:p>
            <a:pPr marL="0" indent="0">
              <a:buNone/>
            </a:pPr>
            <a:endParaRPr lang="en-US" sz="2000" dirty="0"/>
          </a:p>
        </p:txBody>
      </p:sp>
      <p:pic>
        <p:nvPicPr>
          <p:cNvPr id="7" name="Picture 6"/>
          <p:cNvPicPr>
            <a:picLocks noChangeAspect="1"/>
          </p:cNvPicPr>
          <p:nvPr/>
        </p:nvPicPr>
        <p:blipFill>
          <a:blip r:embed="rId2"/>
          <a:stretch>
            <a:fillRect/>
          </a:stretch>
        </p:blipFill>
        <p:spPr>
          <a:xfrm>
            <a:off x="442644" y="2124075"/>
            <a:ext cx="11112501" cy="1590000"/>
          </a:xfrm>
          <a:prstGeom prst="rect">
            <a:avLst/>
          </a:prstGeom>
        </p:spPr>
      </p:pic>
      <p:pic>
        <p:nvPicPr>
          <p:cNvPr id="8" name="Picture 7"/>
          <p:cNvPicPr>
            <a:picLocks noChangeAspect="1"/>
          </p:cNvPicPr>
          <p:nvPr/>
        </p:nvPicPr>
        <p:blipFill>
          <a:blip r:embed="rId3"/>
          <a:stretch>
            <a:fillRect/>
          </a:stretch>
        </p:blipFill>
        <p:spPr>
          <a:xfrm>
            <a:off x="4820970" y="4886466"/>
            <a:ext cx="6734175" cy="1714500"/>
          </a:xfrm>
          <a:prstGeom prst="rect">
            <a:avLst/>
          </a:prstGeom>
        </p:spPr>
      </p:pic>
    </p:spTree>
    <p:extLst>
      <p:ext uri="{BB962C8B-B14F-4D97-AF65-F5344CB8AC3E}">
        <p14:creationId xmlns:p14="http://schemas.microsoft.com/office/powerpoint/2010/main" val="41563693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5229224" y="951684"/>
            <a:ext cx="6477001" cy="5473391"/>
          </a:xfrm>
        </p:spPr>
        <p:txBody>
          <a:bodyPr>
            <a:noAutofit/>
          </a:bodyPr>
          <a:lstStyle/>
          <a:p>
            <a:pPr marL="0" indent="0">
              <a:buNone/>
            </a:pPr>
            <a:r>
              <a:rPr lang="en-US" sz="2400" b="1" dirty="0"/>
              <a:t>Importing ETC and Status Data From a Microsoft Project File</a:t>
            </a:r>
            <a:endParaRPr lang="en-US" sz="2200" b="1" dirty="0"/>
          </a:p>
          <a:p>
            <a:pPr marL="800100" lvl="1" indent="-342900">
              <a:buFont typeface="+mj-lt"/>
              <a:buAutoNum type="arabicPeriod"/>
            </a:pPr>
            <a:r>
              <a:rPr lang="en-US" sz="1800" dirty="0"/>
              <a:t>Select </a:t>
            </a:r>
            <a:r>
              <a:rPr lang="en-US" sz="1800" b="1" i="1" dirty="0"/>
              <a:t>Files</a:t>
            </a:r>
            <a:r>
              <a:rPr lang="en-US" sz="1800" dirty="0"/>
              <a:t> from the Cobra </a:t>
            </a:r>
            <a:r>
              <a:rPr lang="en-US" sz="1800" b="1" i="1" dirty="0"/>
              <a:t>Integration</a:t>
            </a:r>
            <a:r>
              <a:rPr lang="en-US" sz="1800" dirty="0"/>
              <a:t> menu</a:t>
            </a:r>
          </a:p>
          <a:p>
            <a:pPr marL="800100" lvl="1" indent="-342900">
              <a:buFont typeface="+mj-lt"/>
              <a:buAutoNum type="arabicPeriod"/>
            </a:pPr>
            <a:r>
              <a:rPr lang="en-US" sz="1800" dirty="0"/>
              <a:t>Use the </a:t>
            </a:r>
            <a:r>
              <a:rPr lang="en-US" sz="1800" b="1" i="1" dirty="0"/>
              <a:t>Integration Configuration </a:t>
            </a:r>
            <a:r>
              <a:rPr lang="en-US" sz="1800" dirty="0"/>
              <a:t>form to Create or Open an existing configuration for import data.  Select </a:t>
            </a:r>
            <a:r>
              <a:rPr lang="en-US" sz="1800" b="1" i="1" dirty="0"/>
              <a:t>Files</a:t>
            </a:r>
            <a:r>
              <a:rPr lang="en-US" sz="1800" dirty="0"/>
              <a:t> below “Where are you loading the data from” question and click </a:t>
            </a:r>
            <a:r>
              <a:rPr lang="en-US" sz="1800" b="1" i="1" dirty="0"/>
              <a:t>Next</a:t>
            </a:r>
          </a:p>
          <a:p>
            <a:pPr marL="800100" lvl="1" indent="-342900">
              <a:buFont typeface="+mj-lt"/>
              <a:buAutoNum type="arabicPeriod"/>
            </a:pPr>
            <a:r>
              <a:rPr lang="en-US" sz="1800" dirty="0"/>
              <a:t>Use the </a:t>
            </a:r>
            <a:r>
              <a:rPr lang="en-US" sz="1800" b="1" i="1" dirty="0"/>
              <a:t>Action Selection </a:t>
            </a:r>
            <a:r>
              <a:rPr lang="en-US" sz="1800" dirty="0"/>
              <a:t>form to select </a:t>
            </a:r>
            <a:r>
              <a:rPr lang="en-US" sz="1800" b="1" i="1" dirty="0"/>
              <a:t>Control Account and Work Package, Resource Assignments</a:t>
            </a:r>
            <a:r>
              <a:rPr lang="en-US" sz="1800" dirty="0"/>
              <a:t> and </a:t>
            </a:r>
            <a:r>
              <a:rPr lang="en-US" sz="1800" b="1" i="1" dirty="0"/>
              <a:t>Status</a:t>
            </a:r>
            <a:r>
              <a:rPr lang="en-US" sz="1800" dirty="0"/>
              <a:t> on then click </a:t>
            </a:r>
            <a:r>
              <a:rPr lang="en-US" sz="1800" b="1" i="1" dirty="0"/>
              <a:t>Next</a:t>
            </a:r>
          </a:p>
          <a:p>
            <a:pPr marL="800100" lvl="1" indent="-342900">
              <a:buFont typeface="+mj-lt"/>
              <a:buAutoNum type="arabicPeriod"/>
            </a:pPr>
            <a:r>
              <a:rPr lang="en-US" sz="1800" dirty="0"/>
              <a:t>Use the form named </a:t>
            </a:r>
            <a:r>
              <a:rPr lang="en-US" sz="1800" b="1" i="1" dirty="0"/>
              <a:t>Project Selections </a:t>
            </a:r>
            <a:r>
              <a:rPr lang="en-US" sz="1800" dirty="0"/>
              <a:t>to select the </a:t>
            </a:r>
            <a:r>
              <a:rPr lang="en-US" sz="1800" b="1" i="1" dirty="0"/>
              <a:t>Activity File, Resource Assignment File </a:t>
            </a:r>
            <a:r>
              <a:rPr lang="en-US" sz="1800" dirty="0"/>
              <a:t>and</a:t>
            </a:r>
            <a:r>
              <a:rPr lang="en-US" sz="1800" b="1" i="1" dirty="0"/>
              <a:t> Status File </a:t>
            </a:r>
            <a:r>
              <a:rPr lang="en-US" sz="1800" dirty="0"/>
              <a:t>that was created by SSI Tools.  Use the </a:t>
            </a:r>
            <a:r>
              <a:rPr lang="en-US" sz="1800" b="1" i="1" dirty="0"/>
              <a:t>ResourceRemaining.csv</a:t>
            </a:r>
            <a:r>
              <a:rPr lang="en-US" sz="1800" dirty="0"/>
              <a:t> file (or another name if used) when creating or updating a baseline</a:t>
            </a:r>
            <a:br>
              <a:rPr lang="en-US" b="1" i="1" dirty="0"/>
            </a:br>
            <a:endParaRPr lang="en-US" b="1" i="1" u="sng" dirty="0"/>
          </a:p>
          <a:p>
            <a:pPr marL="0" indent="0">
              <a:buNone/>
            </a:pPr>
            <a:endParaRPr lang="en-US" sz="2000" dirty="0"/>
          </a:p>
          <a:p>
            <a:pPr marL="0" indent="0">
              <a:buNone/>
            </a:pPr>
            <a:endParaRPr lang="en-US" sz="2000" dirty="0"/>
          </a:p>
        </p:txBody>
      </p:sp>
      <p:pic>
        <p:nvPicPr>
          <p:cNvPr id="6" name="Picture 5"/>
          <p:cNvPicPr>
            <a:picLocks noChangeAspect="1"/>
          </p:cNvPicPr>
          <p:nvPr/>
        </p:nvPicPr>
        <p:blipFill>
          <a:blip r:embed="rId2"/>
          <a:stretch>
            <a:fillRect/>
          </a:stretch>
        </p:blipFill>
        <p:spPr>
          <a:xfrm>
            <a:off x="569118" y="884469"/>
            <a:ext cx="2981325" cy="2990850"/>
          </a:xfrm>
          <a:prstGeom prst="rect">
            <a:avLst/>
          </a:prstGeom>
        </p:spPr>
      </p:pic>
      <p:pic>
        <p:nvPicPr>
          <p:cNvPr id="7" name="Picture 6"/>
          <p:cNvPicPr>
            <a:picLocks noChangeAspect="1"/>
          </p:cNvPicPr>
          <p:nvPr/>
        </p:nvPicPr>
        <p:blipFill>
          <a:blip r:embed="rId3"/>
          <a:stretch>
            <a:fillRect/>
          </a:stretch>
        </p:blipFill>
        <p:spPr>
          <a:xfrm>
            <a:off x="1614487" y="2955340"/>
            <a:ext cx="4048125" cy="3743325"/>
          </a:xfrm>
          <a:prstGeom prst="rect">
            <a:avLst/>
          </a:prstGeom>
        </p:spPr>
      </p:pic>
    </p:spTree>
    <p:extLst>
      <p:ext uri="{BB962C8B-B14F-4D97-AF65-F5344CB8AC3E}">
        <p14:creationId xmlns:p14="http://schemas.microsoft.com/office/powerpoint/2010/main" val="3887337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741096" y="951684"/>
            <a:ext cx="10965130" cy="1172391"/>
          </a:xfrm>
        </p:spPr>
        <p:txBody>
          <a:bodyPr>
            <a:noAutofit/>
          </a:bodyPr>
          <a:lstStyle/>
          <a:p>
            <a:pPr marL="0" indent="0">
              <a:buNone/>
            </a:pPr>
            <a:r>
              <a:rPr lang="en-US" sz="2400" b="1" dirty="0"/>
              <a:t>Importing ETC and Status Data From a Microsoft Project File</a:t>
            </a:r>
            <a:endParaRPr lang="en-US" sz="2200" b="1" dirty="0"/>
          </a:p>
          <a:p>
            <a:pPr marL="800100" lvl="1" indent="-342900">
              <a:buFont typeface="+mj-lt"/>
              <a:buAutoNum type="arabicPeriod" startAt="5"/>
            </a:pPr>
            <a:r>
              <a:rPr lang="en-US" sz="1800" dirty="0"/>
              <a:t>Use the </a:t>
            </a:r>
            <a:r>
              <a:rPr lang="en-US" sz="1800" b="1" i="1" dirty="0"/>
              <a:t>Import File Field Mapper</a:t>
            </a:r>
            <a:r>
              <a:rPr lang="en-US" sz="1800" dirty="0"/>
              <a:t> to map columns in the SSI Tools generated Activity CSV file for WBS, WP, ID, Description, Forecast Start, Forecast Finish, and Progress Technique as shown below</a:t>
            </a:r>
          </a:p>
          <a:p>
            <a:pPr marL="800100" lvl="1" indent="-342900">
              <a:buFont typeface="+mj-lt"/>
              <a:buAutoNum type="arabicPeriod" startAt="5"/>
            </a:pPr>
            <a:endParaRPr lang="en-US" sz="1800" b="1" i="1" dirty="0"/>
          </a:p>
          <a:p>
            <a:pPr marL="800100" lvl="1" indent="-342900">
              <a:buFont typeface="+mj-lt"/>
              <a:buAutoNum type="arabicPeriod" startAt="5"/>
            </a:pPr>
            <a:endParaRPr lang="en-US" sz="1800" b="1" i="1" dirty="0"/>
          </a:p>
          <a:p>
            <a:pPr marL="800100" lvl="1" indent="-342900">
              <a:buFont typeface="+mj-lt"/>
              <a:buAutoNum type="arabicPeriod" startAt="5"/>
            </a:pPr>
            <a:endParaRPr lang="en-US" sz="1800" b="1" i="1" dirty="0"/>
          </a:p>
          <a:p>
            <a:pPr marL="800100" lvl="1" indent="-342900">
              <a:buFont typeface="+mj-lt"/>
              <a:buAutoNum type="arabicPeriod" startAt="5"/>
            </a:pPr>
            <a:endParaRPr lang="en-US" sz="1800" b="1" i="1" dirty="0"/>
          </a:p>
          <a:p>
            <a:pPr marL="800100" lvl="1" indent="-342900">
              <a:buFont typeface="+mj-lt"/>
              <a:buAutoNum type="arabicPeriod" startAt="5"/>
            </a:pPr>
            <a:endParaRPr lang="en-US" sz="1800" b="1" i="1" dirty="0"/>
          </a:p>
          <a:p>
            <a:pPr marL="800100" lvl="1" indent="-342900">
              <a:buFont typeface="+mj-lt"/>
              <a:buAutoNum type="arabicPeriod" startAt="5"/>
            </a:pPr>
            <a:endParaRPr lang="en-US" sz="1800" b="1" i="1" dirty="0"/>
          </a:p>
          <a:p>
            <a:pPr marL="800100" lvl="1" indent="-342900">
              <a:buFont typeface="+mj-lt"/>
              <a:buAutoNum type="arabicPeriod" startAt="5"/>
            </a:pPr>
            <a:r>
              <a:rPr lang="en-US" sz="1800" dirty="0"/>
              <a:t>Use the </a:t>
            </a:r>
            <a:r>
              <a:rPr lang="en-US" sz="1800" b="1" i="1" dirty="0"/>
              <a:t>Progress</a:t>
            </a:r>
            <a:r>
              <a:rPr lang="en-US" sz="1800" dirty="0"/>
              <a:t> form to select the option named </a:t>
            </a:r>
            <a:r>
              <a:rPr lang="en-US" sz="1800" b="1" i="1" dirty="0"/>
              <a:t>Load Progress Technique from file </a:t>
            </a:r>
            <a:r>
              <a:rPr lang="en-US" sz="1800" dirty="0"/>
              <a:t>then click </a:t>
            </a:r>
            <a:r>
              <a:rPr lang="en-US" sz="1800" b="1" i="1" dirty="0"/>
              <a:t>Next</a:t>
            </a:r>
          </a:p>
          <a:p>
            <a:pPr marL="800100" lvl="1" indent="-342900">
              <a:buFont typeface="+mj-lt"/>
              <a:buAutoNum type="arabicPeriod" startAt="5"/>
            </a:pPr>
            <a:r>
              <a:rPr lang="en-US" sz="1800" dirty="0"/>
              <a:t>Use the </a:t>
            </a:r>
            <a:r>
              <a:rPr lang="en-US" sz="1800" b="1" i="1" dirty="0"/>
              <a:t>Resource Assignments </a:t>
            </a:r>
            <a:r>
              <a:rPr lang="en-US" sz="1800" dirty="0"/>
              <a:t>form to select </a:t>
            </a:r>
            <a:r>
              <a:rPr lang="en-US" sz="1800" b="1" i="1" dirty="0"/>
              <a:t>Forecast </a:t>
            </a:r>
            <a:r>
              <a:rPr lang="en-US" sz="1800" dirty="0"/>
              <a:t>for the option named </a:t>
            </a:r>
            <a:r>
              <a:rPr lang="en-US" sz="1800" b="1" i="1" dirty="0"/>
              <a:t>Default forecast class</a:t>
            </a:r>
            <a:r>
              <a:rPr lang="en-US" sz="1800" dirty="0"/>
              <a:t> and </a:t>
            </a:r>
            <a:r>
              <a:rPr lang="en-US" sz="1800" b="1" i="1" dirty="0"/>
              <a:t>Load all forecast into default class</a:t>
            </a:r>
            <a:endParaRPr lang="en-US" sz="2000" dirty="0"/>
          </a:p>
          <a:p>
            <a:pPr marL="0" indent="0">
              <a:buNone/>
            </a:pPr>
            <a:endParaRPr lang="en-US" sz="2000" dirty="0"/>
          </a:p>
        </p:txBody>
      </p:sp>
      <p:pic>
        <p:nvPicPr>
          <p:cNvPr id="4" name="Picture 3"/>
          <p:cNvPicPr>
            <a:picLocks noChangeAspect="1"/>
          </p:cNvPicPr>
          <p:nvPr/>
        </p:nvPicPr>
        <p:blipFill>
          <a:blip r:embed="rId2"/>
          <a:stretch>
            <a:fillRect/>
          </a:stretch>
        </p:blipFill>
        <p:spPr>
          <a:xfrm>
            <a:off x="667410" y="2106070"/>
            <a:ext cx="11112501" cy="1399200"/>
          </a:xfrm>
          <a:prstGeom prst="rect">
            <a:avLst/>
          </a:prstGeom>
        </p:spPr>
      </p:pic>
      <p:pic>
        <p:nvPicPr>
          <p:cNvPr id="5" name="Picture 4"/>
          <p:cNvPicPr>
            <a:picLocks noChangeAspect="1"/>
          </p:cNvPicPr>
          <p:nvPr/>
        </p:nvPicPr>
        <p:blipFill>
          <a:blip r:embed="rId3"/>
          <a:stretch>
            <a:fillRect/>
          </a:stretch>
        </p:blipFill>
        <p:spPr>
          <a:xfrm>
            <a:off x="5719762" y="4564476"/>
            <a:ext cx="5291138" cy="1896823"/>
          </a:xfrm>
          <a:prstGeom prst="rect">
            <a:avLst/>
          </a:prstGeom>
        </p:spPr>
      </p:pic>
    </p:spTree>
    <p:extLst>
      <p:ext uri="{BB962C8B-B14F-4D97-AF65-F5344CB8AC3E}">
        <p14:creationId xmlns:p14="http://schemas.microsoft.com/office/powerpoint/2010/main" val="2210232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741096" y="951684"/>
            <a:ext cx="10965130" cy="1172391"/>
          </a:xfrm>
        </p:spPr>
        <p:txBody>
          <a:bodyPr>
            <a:noAutofit/>
          </a:bodyPr>
          <a:lstStyle/>
          <a:p>
            <a:pPr marL="0" indent="0">
              <a:buNone/>
            </a:pPr>
            <a:r>
              <a:rPr lang="en-US" sz="2400" b="1" dirty="0"/>
              <a:t>Importing ETC and Status Data From a Microsoft Project File</a:t>
            </a:r>
            <a:endParaRPr lang="en-US" sz="2200" b="1" dirty="0"/>
          </a:p>
          <a:p>
            <a:pPr marL="800100" lvl="1" indent="-342900">
              <a:buFont typeface="+mj-lt"/>
              <a:buAutoNum type="arabicPeriod" startAt="8"/>
            </a:pPr>
            <a:r>
              <a:rPr lang="en-US" sz="1800" dirty="0"/>
              <a:t>Click </a:t>
            </a:r>
            <a:r>
              <a:rPr lang="en-US" sz="1800" b="1" i="1" dirty="0"/>
              <a:t>Next</a:t>
            </a:r>
            <a:r>
              <a:rPr lang="en-US" sz="1800" dirty="0"/>
              <a:t> using each forms default values until you get to the form named </a:t>
            </a:r>
            <a:r>
              <a:rPr lang="en-US" sz="1800" b="1" i="1" dirty="0"/>
              <a:t>Status File Field Mapper.  </a:t>
            </a:r>
            <a:r>
              <a:rPr lang="en-US" sz="1800" dirty="0"/>
              <a:t>Map columns in the SSI Tools generated Status CSV file for WBS, WP, Actual Start, Actual Finish, and Percent Complete as shown below</a:t>
            </a:r>
          </a:p>
          <a:p>
            <a:pPr marL="800100" lvl="1" indent="-342900">
              <a:buFont typeface="+mj-lt"/>
              <a:buAutoNum type="arabicPeriod" startAt="8"/>
            </a:pPr>
            <a:endParaRPr lang="en-US" sz="1800" dirty="0"/>
          </a:p>
          <a:p>
            <a:pPr marL="800100" lvl="1" indent="-342900">
              <a:buFont typeface="+mj-lt"/>
              <a:buAutoNum type="arabicPeriod" startAt="8"/>
            </a:pPr>
            <a:endParaRPr lang="en-US" sz="1800" dirty="0"/>
          </a:p>
          <a:p>
            <a:pPr marL="800100" lvl="1" indent="-342900">
              <a:buFont typeface="+mj-lt"/>
              <a:buAutoNum type="arabicPeriod" startAt="8"/>
            </a:pPr>
            <a:endParaRPr lang="en-US" sz="1800" dirty="0"/>
          </a:p>
          <a:p>
            <a:pPr marL="800100" lvl="1" indent="-342900">
              <a:buFont typeface="+mj-lt"/>
              <a:buAutoNum type="arabicPeriod" startAt="8"/>
            </a:pPr>
            <a:endParaRPr lang="en-US" sz="1800" dirty="0"/>
          </a:p>
          <a:p>
            <a:pPr marL="800100" lvl="1" indent="-342900">
              <a:buFont typeface="+mj-lt"/>
              <a:buAutoNum type="arabicPeriod" startAt="8"/>
            </a:pPr>
            <a:endParaRPr lang="en-US" sz="1800" dirty="0"/>
          </a:p>
          <a:p>
            <a:pPr marL="800100" lvl="1" indent="-342900">
              <a:buFont typeface="+mj-lt"/>
              <a:buAutoNum type="arabicPeriod" startAt="8"/>
            </a:pPr>
            <a:endParaRPr lang="en-US" sz="1800" dirty="0"/>
          </a:p>
          <a:p>
            <a:pPr marL="800100" lvl="1" indent="-342900">
              <a:buFont typeface="+mj-lt"/>
              <a:buAutoNum type="arabicPeriod" startAt="9"/>
            </a:pPr>
            <a:r>
              <a:rPr lang="en-US" sz="1800" dirty="0"/>
              <a:t>Click </a:t>
            </a:r>
            <a:r>
              <a:rPr lang="en-US" sz="1800" b="1" i="1" dirty="0"/>
              <a:t>Next</a:t>
            </a:r>
            <a:r>
              <a:rPr lang="en-US" sz="1800" dirty="0"/>
              <a:t> using each forms default values until you get to the form named </a:t>
            </a:r>
            <a:r>
              <a:rPr lang="en-US" sz="1800" b="1" i="1" dirty="0"/>
              <a:t>Confirmation</a:t>
            </a:r>
            <a:r>
              <a:rPr lang="en-US" sz="1800" dirty="0"/>
              <a:t>, then click Finish</a:t>
            </a:r>
          </a:p>
          <a:p>
            <a:pPr marL="800100" lvl="1" indent="-342900">
              <a:buFont typeface="+mj-lt"/>
              <a:buAutoNum type="arabicPeriod" startAt="9"/>
            </a:pPr>
            <a:r>
              <a:rPr lang="en-US" sz="1800" dirty="0"/>
              <a:t>Inspect imported data using the Cobra Project Explorer</a:t>
            </a:r>
            <a:endParaRPr lang="en-US" sz="1800" b="1" i="1" dirty="0"/>
          </a:p>
          <a:p>
            <a:pPr marL="800100" lvl="1" indent="-342900">
              <a:buFont typeface="+mj-lt"/>
              <a:buAutoNum type="arabicPeriod" startAt="8"/>
            </a:pPr>
            <a:endParaRPr lang="en-US" sz="1800" b="1" i="1" dirty="0"/>
          </a:p>
          <a:p>
            <a:pPr marL="800100" lvl="1" indent="-342900">
              <a:buFont typeface="+mj-lt"/>
              <a:buAutoNum type="arabicPeriod" startAt="8"/>
            </a:pPr>
            <a:endParaRPr lang="en-US" sz="1800" b="1" i="1" dirty="0"/>
          </a:p>
          <a:p>
            <a:pPr marL="800100" lvl="1" indent="-342900">
              <a:buFont typeface="+mj-lt"/>
              <a:buAutoNum type="arabicPeriod" startAt="8"/>
            </a:pPr>
            <a:endParaRPr lang="en-US" sz="1800" b="1" i="1" dirty="0"/>
          </a:p>
          <a:p>
            <a:pPr marL="800100" lvl="1" indent="-342900">
              <a:buFont typeface="+mj-lt"/>
              <a:buAutoNum type="arabicPeriod" startAt="8"/>
            </a:pPr>
            <a:endParaRPr lang="en-US" sz="1800" b="1" i="1" dirty="0"/>
          </a:p>
          <a:p>
            <a:pPr marL="800100" lvl="1" indent="-342900">
              <a:buFont typeface="+mj-lt"/>
              <a:buAutoNum type="arabicPeriod" startAt="8"/>
            </a:pPr>
            <a:endParaRPr lang="en-US" sz="1800" b="1" i="1" dirty="0"/>
          </a:p>
          <a:p>
            <a:pPr marL="0" indent="0">
              <a:buNone/>
            </a:pPr>
            <a:endParaRPr lang="en-US" sz="2000" dirty="0"/>
          </a:p>
          <a:p>
            <a:pPr marL="0" indent="0">
              <a:buNone/>
            </a:pPr>
            <a:endParaRPr lang="en-US" sz="2000" dirty="0"/>
          </a:p>
        </p:txBody>
      </p:sp>
      <p:pic>
        <p:nvPicPr>
          <p:cNvPr id="6" name="Picture 5"/>
          <p:cNvPicPr>
            <a:picLocks noChangeAspect="1"/>
          </p:cNvPicPr>
          <p:nvPr/>
        </p:nvPicPr>
        <p:blipFill>
          <a:blip r:embed="rId2"/>
          <a:stretch>
            <a:fillRect/>
          </a:stretch>
        </p:blipFill>
        <p:spPr>
          <a:xfrm>
            <a:off x="1844674" y="2277247"/>
            <a:ext cx="8076304" cy="1614786"/>
          </a:xfrm>
          <a:prstGeom prst="rect">
            <a:avLst/>
          </a:prstGeom>
        </p:spPr>
      </p:pic>
    </p:spTree>
    <p:extLst>
      <p:ext uri="{BB962C8B-B14F-4D97-AF65-F5344CB8AC3E}">
        <p14:creationId xmlns:p14="http://schemas.microsoft.com/office/powerpoint/2010/main" val="1519270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095" y="0"/>
            <a:ext cx="10515600" cy="1325563"/>
          </a:xfrm>
        </p:spPr>
        <p:txBody>
          <a:bodyPr/>
          <a:lstStyle/>
          <a:p>
            <a:r>
              <a:rPr lang="en-US" dirty="0"/>
              <a:t>Cobra - New Project Setup Procedure</a:t>
            </a:r>
          </a:p>
        </p:txBody>
      </p:sp>
      <p:sp>
        <p:nvSpPr>
          <p:cNvPr id="3" name="Content Placeholder 2"/>
          <p:cNvSpPr>
            <a:spLocks noGrp="1"/>
          </p:cNvSpPr>
          <p:nvPr>
            <p:ph idx="1"/>
          </p:nvPr>
        </p:nvSpPr>
        <p:spPr>
          <a:xfrm>
            <a:off x="741096" y="951684"/>
            <a:ext cx="10965130" cy="1172391"/>
          </a:xfrm>
        </p:spPr>
        <p:txBody>
          <a:bodyPr>
            <a:noAutofit/>
          </a:bodyPr>
          <a:lstStyle/>
          <a:p>
            <a:pPr marL="0" indent="0">
              <a:buNone/>
            </a:pPr>
            <a:r>
              <a:rPr lang="en-US" sz="2400" b="1" dirty="0"/>
              <a:t>Importing Actual Costs</a:t>
            </a:r>
            <a:endParaRPr lang="en-US" sz="1800" dirty="0"/>
          </a:p>
          <a:p>
            <a:pPr marL="800100" lvl="1" indent="-342900">
              <a:buFont typeface="+mj-lt"/>
              <a:buAutoNum type="arabicPeriod"/>
            </a:pPr>
            <a:r>
              <a:rPr lang="en-US" sz="1800" dirty="0"/>
              <a:t>Select </a:t>
            </a:r>
            <a:r>
              <a:rPr lang="en-US" sz="1800" b="1" i="1" dirty="0"/>
              <a:t>Actual Costs </a:t>
            </a:r>
            <a:r>
              <a:rPr lang="en-US" sz="1800" dirty="0"/>
              <a:t>from the </a:t>
            </a:r>
            <a:r>
              <a:rPr lang="en-US" sz="1800" b="1" i="1" dirty="0"/>
              <a:t>Integration</a:t>
            </a:r>
            <a:r>
              <a:rPr lang="en-US" sz="1800" dirty="0"/>
              <a:t> menu and use the Actual Cost </a:t>
            </a:r>
            <a:r>
              <a:rPr lang="en-US" sz="1800" b="1" i="1" dirty="0"/>
              <a:t>Field Mapper </a:t>
            </a:r>
            <a:r>
              <a:rPr lang="en-US" sz="1800" dirty="0"/>
              <a:t>to map WBS, WP, Resource, Cost Date, Hours, Direct, Overhead, GANDA as shown below</a:t>
            </a:r>
          </a:p>
          <a:p>
            <a:pPr marL="800100" lvl="1" indent="-342900">
              <a:buFont typeface="+mj-lt"/>
              <a:buAutoNum type="arabicPeriod"/>
            </a:pPr>
            <a:endParaRPr lang="en-US" sz="1800" dirty="0"/>
          </a:p>
          <a:p>
            <a:pPr marL="800100" lvl="1" indent="-342900">
              <a:buFont typeface="+mj-lt"/>
              <a:buAutoNum type="arabicPeriod"/>
            </a:pPr>
            <a:endParaRPr lang="en-US" sz="1800" dirty="0"/>
          </a:p>
          <a:p>
            <a:pPr marL="800100" lvl="1" indent="-342900">
              <a:buFont typeface="+mj-lt"/>
              <a:buAutoNum type="arabicPeriod"/>
            </a:pPr>
            <a:endParaRPr lang="en-US" sz="1800" dirty="0"/>
          </a:p>
          <a:p>
            <a:pPr marL="800100" lvl="1" indent="-342900">
              <a:buFont typeface="+mj-lt"/>
              <a:buAutoNum type="arabicPeriod"/>
            </a:pPr>
            <a:endParaRPr lang="en-US" sz="1800" dirty="0"/>
          </a:p>
          <a:p>
            <a:pPr marL="800100" lvl="1" indent="-342900">
              <a:buFont typeface="+mj-lt"/>
              <a:buAutoNum type="arabicPeriod"/>
            </a:pPr>
            <a:endParaRPr lang="en-US" sz="1800" dirty="0"/>
          </a:p>
          <a:p>
            <a:pPr marL="800100" lvl="1" indent="-342900">
              <a:buFont typeface="+mj-lt"/>
              <a:buAutoNum type="arabicPeriod"/>
            </a:pPr>
            <a:endParaRPr lang="en-US" sz="1800" dirty="0"/>
          </a:p>
          <a:p>
            <a:pPr marL="800100" lvl="1" indent="-342900">
              <a:buFont typeface="+mj-lt"/>
              <a:buAutoNum type="arabicPeriod"/>
            </a:pPr>
            <a:r>
              <a:rPr lang="en-US" sz="1800" dirty="0"/>
              <a:t>Follow the instructions for Importing Actuals.</a:t>
            </a:r>
          </a:p>
          <a:p>
            <a:pPr marL="800100" lvl="1" indent="-342900">
              <a:buFont typeface="+mj-lt"/>
              <a:buAutoNum type="arabicPeriod"/>
            </a:pPr>
            <a:endParaRPr lang="en-US" sz="1800" dirty="0"/>
          </a:p>
          <a:p>
            <a:pPr marL="457200" lvl="1" indent="0">
              <a:buNone/>
            </a:pPr>
            <a:r>
              <a:rPr lang="en-US" sz="1800" b="1" i="1" dirty="0"/>
              <a:t>Note – </a:t>
            </a:r>
            <a:r>
              <a:rPr lang="en-US" sz="1800" dirty="0"/>
              <a:t>Actual costs are imported at the Work Package Level, therefore a project’s WBS Code File must have at least one work package below the Control Account level to receive Actual Costs.  In the example table above, 1.5.3.2-ACT is the work package that receives imported actual values.  Actual Cost work packages may not exist in Microsoft Project and may need to be created in the WBS code file for a project.</a:t>
            </a:r>
            <a:endParaRPr lang="en-US" sz="1800" b="1" i="1" dirty="0"/>
          </a:p>
          <a:p>
            <a:pPr marL="800100" lvl="1" indent="-342900">
              <a:buFont typeface="+mj-lt"/>
              <a:buAutoNum type="arabicPeriod" startAt="8"/>
            </a:pPr>
            <a:endParaRPr lang="en-US" sz="1800" b="1" i="1" dirty="0"/>
          </a:p>
          <a:p>
            <a:pPr marL="800100" lvl="1" indent="-342900">
              <a:buFont typeface="+mj-lt"/>
              <a:buAutoNum type="arabicPeriod" startAt="8"/>
            </a:pPr>
            <a:endParaRPr lang="en-US" sz="1800" b="1" i="1" dirty="0"/>
          </a:p>
          <a:p>
            <a:pPr marL="800100" lvl="1" indent="-342900">
              <a:buFont typeface="+mj-lt"/>
              <a:buAutoNum type="arabicPeriod" startAt="8"/>
            </a:pPr>
            <a:endParaRPr lang="en-US" sz="1800" b="1" i="1" dirty="0"/>
          </a:p>
          <a:p>
            <a:pPr marL="800100" lvl="1" indent="-342900">
              <a:buFont typeface="+mj-lt"/>
              <a:buAutoNum type="arabicPeriod" startAt="8"/>
            </a:pPr>
            <a:endParaRPr lang="en-US" sz="1800" b="1" i="1" dirty="0"/>
          </a:p>
          <a:p>
            <a:pPr marL="800100" lvl="1" indent="-342900">
              <a:buFont typeface="+mj-lt"/>
              <a:buAutoNum type="arabicPeriod" startAt="8"/>
            </a:pPr>
            <a:endParaRPr lang="en-US" sz="1800" b="1" i="1" dirty="0"/>
          </a:p>
          <a:p>
            <a:pPr marL="0" indent="0">
              <a:buNone/>
            </a:pPr>
            <a:endParaRPr lang="en-US" sz="2000" dirty="0"/>
          </a:p>
          <a:p>
            <a:pPr marL="0" indent="0">
              <a:buNone/>
            </a:pPr>
            <a:endParaRPr lang="en-US" sz="2000" dirty="0"/>
          </a:p>
        </p:txBody>
      </p:sp>
      <p:pic>
        <p:nvPicPr>
          <p:cNvPr id="4" name="Picture 3"/>
          <p:cNvPicPr>
            <a:picLocks noChangeAspect="1"/>
          </p:cNvPicPr>
          <p:nvPr/>
        </p:nvPicPr>
        <p:blipFill>
          <a:blip r:embed="rId2"/>
          <a:stretch>
            <a:fillRect/>
          </a:stretch>
        </p:blipFill>
        <p:spPr>
          <a:xfrm>
            <a:off x="1959970" y="1996004"/>
            <a:ext cx="8077850" cy="1661595"/>
          </a:xfrm>
          <a:prstGeom prst="rect">
            <a:avLst/>
          </a:prstGeom>
        </p:spPr>
      </p:pic>
    </p:spTree>
    <p:extLst>
      <p:ext uri="{BB962C8B-B14F-4D97-AF65-F5344CB8AC3E}">
        <p14:creationId xmlns:p14="http://schemas.microsoft.com/office/powerpoint/2010/main" val="1495343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62466919"/>
              </p:ext>
            </p:extLst>
          </p:nvPr>
        </p:nvGraphicFramePr>
        <p:xfrm>
          <a:off x="391886" y="213644"/>
          <a:ext cx="11390811" cy="5189984"/>
        </p:xfrm>
        <a:graphic>
          <a:graphicData uri="http://schemas.openxmlformats.org/drawingml/2006/table">
            <a:tbl>
              <a:tblPr>
                <a:tableStyleId>{616DA210-FB5B-4158-B5E0-FEB733F419BA}</a:tableStyleId>
              </a:tblPr>
              <a:tblGrid>
                <a:gridCol w="1737360">
                  <a:extLst>
                    <a:ext uri="{9D8B030D-6E8A-4147-A177-3AD203B41FA5}">
                      <a16:colId xmlns:a16="http://schemas.microsoft.com/office/drawing/2014/main" val="2207800624"/>
                    </a:ext>
                  </a:extLst>
                </a:gridCol>
                <a:gridCol w="9653451">
                  <a:extLst>
                    <a:ext uri="{9D8B030D-6E8A-4147-A177-3AD203B41FA5}">
                      <a16:colId xmlns:a16="http://schemas.microsoft.com/office/drawing/2014/main" val="2388903017"/>
                    </a:ext>
                  </a:extLst>
                </a:gridCol>
              </a:tblGrid>
              <a:tr h="56602">
                <a:tc gridSpan="2">
                  <a:txBody>
                    <a:bodyPr/>
                    <a:lstStyle/>
                    <a:p>
                      <a:pPr algn="ctr"/>
                      <a:r>
                        <a:rPr lang="en-US" sz="1400" b="1" dirty="0"/>
                        <a:t>Common Earned</a:t>
                      </a:r>
                      <a:r>
                        <a:rPr lang="en-US" sz="1400" b="1" baseline="0" dirty="0"/>
                        <a:t> Value Performance Techniques</a:t>
                      </a:r>
                      <a:endParaRPr lang="en-US" sz="1400" b="1" dirty="0"/>
                    </a:p>
                  </a:txBody>
                  <a:tcPr marL="4334" marR="4334" marT="4334" marB="4334" anchor="ctr"/>
                </a:tc>
                <a:tc hMerge="1">
                  <a:txBody>
                    <a:bodyPr/>
                    <a:lstStyle/>
                    <a:p>
                      <a:pPr algn="l"/>
                      <a:endParaRPr lang="en-US" sz="1400" dirty="0"/>
                    </a:p>
                  </a:txBody>
                  <a:tcPr marL="4334" marR="4334" marT="4334" marB="4334" anchor="ctr"/>
                </a:tc>
                <a:extLst>
                  <a:ext uri="{0D108BD9-81ED-4DB2-BD59-A6C34878D82A}">
                    <a16:rowId xmlns:a16="http://schemas.microsoft.com/office/drawing/2014/main" val="3215600163"/>
                  </a:ext>
                </a:extLst>
              </a:tr>
              <a:tr h="56602">
                <a:tc>
                  <a:txBody>
                    <a:bodyPr/>
                    <a:lstStyle/>
                    <a:p>
                      <a:pPr algn="l"/>
                      <a:r>
                        <a:rPr lang="en-US" sz="1400" b="1"/>
                        <a:t>Field </a:t>
                      </a:r>
                    </a:p>
                  </a:txBody>
                  <a:tcPr marL="4334" marR="4334" marT="4334" marB="4334" anchor="ctr"/>
                </a:tc>
                <a:tc>
                  <a:txBody>
                    <a:bodyPr/>
                    <a:lstStyle/>
                    <a:p>
                      <a:pPr algn="l"/>
                      <a:r>
                        <a:rPr lang="en-US" sz="1400" b="1" dirty="0"/>
                        <a:t>Description </a:t>
                      </a:r>
                    </a:p>
                  </a:txBody>
                  <a:tcPr marL="4334" marR="4334" marT="4334" marB="4334" anchor="ctr"/>
                </a:tc>
                <a:extLst>
                  <a:ext uri="{0D108BD9-81ED-4DB2-BD59-A6C34878D82A}">
                    <a16:rowId xmlns:a16="http://schemas.microsoft.com/office/drawing/2014/main" val="2042854145"/>
                  </a:ext>
                </a:extLst>
              </a:tr>
              <a:tr h="853946">
                <a:tc>
                  <a:txBody>
                    <a:bodyPr/>
                    <a:lstStyle/>
                    <a:p>
                      <a:r>
                        <a:rPr lang="en-US" sz="1400" dirty="0"/>
                        <a:t>Level of Effort (A) </a:t>
                      </a:r>
                    </a:p>
                  </a:txBody>
                  <a:tcPr marL="4334" marR="4334" marT="4334" marB="4334"/>
                </a:tc>
                <a:tc>
                  <a:txBody>
                    <a:bodyPr/>
                    <a:lstStyle/>
                    <a:p>
                      <a:r>
                        <a:rPr lang="en-US" sz="1400"/>
                        <a:t>This progress technique assumes that when a work package starts, its progress will not deviate from the original budget spread. Cobra lets you apply this progress technique to any work package, but it is most suitable for only a small number of work packages whose earned value is, by nature, unmeasurable. The value earned by an open work package using this progress technique is equal to its budget to date. The value earned each period equals the budget. In other words, the work package earns its entire budget up to the status date. An LOE work package should be set to In-progress before its baseline start date. If the work package is in a status period after the baseline start date, Cobra puts a cumulative-to-date earned value record in the current period. Similarly, if you change the budget in the previous period, Cobra puts a correcting entry in the current period. This ensures that cumulative-to-date earned value is equal to the cumulative-to-date budget. </a:t>
                      </a:r>
                    </a:p>
                  </a:txBody>
                  <a:tcPr marL="4334" marR="4334" marT="4334" marB="4334" anchor="ctr"/>
                </a:tc>
                <a:extLst>
                  <a:ext uri="{0D108BD9-81ED-4DB2-BD59-A6C34878D82A}">
                    <a16:rowId xmlns:a16="http://schemas.microsoft.com/office/drawing/2014/main" val="2137218642"/>
                  </a:ext>
                </a:extLst>
              </a:tr>
              <a:tr h="278087">
                <a:tc>
                  <a:txBody>
                    <a:bodyPr/>
                    <a:lstStyle/>
                    <a:p>
                      <a:r>
                        <a:rPr lang="en-US" sz="1400" dirty="0"/>
                        <a:t>% Complete (C) </a:t>
                      </a:r>
                    </a:p>
                  </a:txBody>
                  <a:tcPr marL="4334" marR="4334" marT="4334" marB="4334"/>
                </a:tc>
                <a:tc>
                  <a:txBody>
                    <a:bodyPr/>
                    <a:lstStyle/>
                    <a:p>
                      <a:r>
                        <a:rPr lang="en-US" sz="1400"/>
                        <a:t>Use this progress technique if you want to manually enter the completion status of the work package as a percentage each status period. For example, if you enter 20 in the Completed field on the General tab of the Project view, 20% of the work package has been earned. </a:t>
                      </a:r>
                    </a:p>
                  </a:txBody>
                  <a:tcPr marL="4334" marR="4334" marT="4334" marB="4334" anchor="ctr"/>
                </a:tc>
                <a:extLst>
                  <a:ext uri="{0D108BD9-81ED-4DB2-BD59-A6C34878D82A}">
                    <a16:rowId xmlns:a16="http://schemas.microsoft.com/office/drawing/2014/main" val="1037245436"/>
                  </a:ext>
                </a:extLst>
              </a:tr>
              <a:tr h="455274">
                <a:tc>
                  <a:txBody>
                    <a:bodyPr/>
                    <a:lstStyle/>
                    <a:p>
                      <a:r>
                        <a:rPr lang="en-US" sz="1400" dirty="0"/>
                        <a:t>50-50 (E) </a:t>
                      </a:r>
                    </a:p>
                  </a:txBody>
                  <a:tcPr marL="4334" marR="4334" marT="4334" marB="4334"/>
                </a:tc>
                <a:tc>
                  <a:txBody>
                    <a:bodyPr/>
                    <a:lstStyle/>
                    <a:p>
                      <a:r>
                        <a:rPr lang="en-US" sz="1400"/>
                        <a:t>With this progress technique, 50% of the value is earned as soon as the work package starts, and the rest is earned when it is completed. Use this progress technique only for work packages that span a maximum of two periods, since value cannot be earned in any intervening periods. For example, if you apply the 50-50 progress technique to a work package spanning 4 months, the work package cannot earn any value during the second and third months (assuming it does not finish early). </a:t>
                      </a:r>
                    </a:p>
                  </a:txBody>
                  <a:tcPr marL="4334" marR="4334" marT="4334" marB="4334" anchor="ctr"/>
                </a:tc>
                <a:extLst>
                  <a:ext uri="{0D108BD9-81ED-4DB2-BD59-A6C34878D82A}">
                    <a16:rowId xmlns:a16="http://schemas.microsoft.com/office/drawing/2014/main" val="2389618211"/>
                  </a:ext>
                </a:extLst>
              </a:tr>
              <a:tr h="233789">
                <a:tc>
                  <a:txBody>
                    <a:bodyPr/>
                    <a:lstStyle/>
                    <a:p>
                      <a:r>
                        <a:rPr lang="en-US" sz="1400"/>
                        <a:t>0-100 (F) </a:t>
                      </a:r>
                    </a:p>
                  </a:txBody>
                  <a:tcPr marL="4334" marR="4334" marT="4334" marB="4334"/>
                </a:tc>
                <a:tc>
                  <a:txBody>
                    <a:bodyPr/>
                    <a:lstStyle/>
                    <a:p>
                      <a:r>
                        <a:rPr lang="en-US" sz="1400"/>
                        <a:t>If you select this progress technique, no value is earned until the work package is completed, at which point the entire budget is earned. Use this progress technique only if the work package is scheduled to start and finish in the same period. </a:t>
                      </a:r>
                    </a:p>
                  </a:txBody>
                  <a:tcPr marL="4334" marR="4334" marT="4334" marB="4334" anchor="ctr"/>
                </a:tc>
                <a:extLst>
                  <a:ext uri="{0D108BD9-81ED-4DB2-BD59-A6C34878D82A}">
                    <a16:rowId xmlns:a16="http://schemas.microsoft.com/office/drawing/2014/main" val="1219368223"/>
                  </a:ext>
                </a:extLst>
              </a:tr>
              <a:tr h="233789">
                <a:tc>
                  <a:txBody>
                    <a:bodyPr/>
                    <a:lstStyle/>
                    <a:p>
                      <a:r>
                        <a:rPr lang="en-US" sz="1400" dirty="0"/>
                        <a:t>User Defined (H) </a:t>
                      </a:r>
                    </a:p>
                  </a:txBody>
                  <a:tcPr marL="4334" marR="4334" marT="4334" marB="4334"/>
                </a:tc>
                <a:tc>
                  <a:txBody>
                    <a:bodyPr/>
                    <a:lstStyle/>
                    <a:p>
                      <a:r>
                        <a:rPr lang="en-US" sz="1400" dirty="0"/>
                        <a:t>This is a variation of the 50-50 progress technique (E). The percentage earned at the start of the work package (1 to 99%) is defined in advance by the user. The remaining percentage is earned when the work package is completed. This method should be used only for work packages whose schedule dates span a maximum of two fiscal periods. </a:t>
                      </a:r>
                    </a:p>
                  </a:txBody>
                  <a:tcPr marL="4334" marR="4334" marT="4334" marB="4334" anchor="ctr"/>
                </a:tc>
                <a:extLst>
                  <a:ext uri="{0D108BD9-81ED-4DB2-BD59-A6C34878D82A}">
                    <a16:rowId xmlns:a16="http://schemas.microsoft.com/office/drawing/2014/main" val="2967697231"/>
                  </a:ext>
                </a:extLst>
              </a:tr>
              <a:tr h="233789">
                <a:tc>
                  <a:txBody>
                    <a:bodyPr/>
                    <a:lstStyle/>
                    <a:p>
                      <a:r>
                        <a:rPr lang="en-US" sz="1400" dirty="0"/>
                        <a:t>Planning Package (K) </a:t>
                      </a:r>
                    </a:p>
                  </a:txBody>
                  <a:tcPr marL="4334" marR="4334" marT="4334" marB="4334"/>
                </a:tc>
                <a:tc>
                  <a:txBody>
                    <a:bodyPr/>
                    <a:lstStyle/>
                    <a:p>
                      <a:r>
                        <a:rPr lang="en-US" sz="1400" dirty="0"/>
                        <a:t>When you use this progress technique, Cobra always calculates an earned value of zero for the item. Use this progress technique if you do not want the work package to earn any of its budget, regardless of its status. </a:t>
                      </a:r>
                    </a:p>
                  </a:txBody>
                  <a:tcPr marL="4334" marR="4334" marT="4334" marB="4334" anchor="ctr"/>
                </a:tc>
                <a:extLst>
                  <a:ext uri="{0D108BD9-81ED-4DB2-BD59-A6C34878D82A}">
                    <a16:rowId xmlns:a16="http://schemas.microsoft.com/office/drawing/2014/main" val="1021164840"/>
                  </a:ext>
                </a:extLst>
              </a:tr>
            </a:tbl>
          </a:graphicData>
        </a:graphic>
      </p:graphicFrame>
    </p:spTree>
    <p:extLst>
      <p:ext uri="{BB962C8B-B14F-4D97-AF65-F5344CB8AC3E}">
        <p14:creationId xmlns:p14="http://schemas.microsoft.com/office/powerpoint/2010/main" val="21315119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64239995"/>
              </p:ext>
            </p:extLst>
          </p:nvPr>
        </p:nvGraphicFramePr>
        <p:xfrm>
          <a:off x="252548" y="681035"/>
          <a:ext cx="11390811" cy="5803776"/>
        </p:xfrm>
        <a:graphic>
          <a:graphicData uri="http://schemas.openxmlformats.org/drawingml/2006/table">
            <a:tbl>
              <a:tblPr>
                <a:tableStyleId>{616DA210-FB5B-4158-B5E0-FEB733F419BA}</a:tableStyleId>
              </a:tblPr>
              <a:tblGrid>
                <a:gridCol w="1737360">
                  <a:extLst>
                    <a:ext uri="{9D8B030D-6E8A-4147-A177-3AD203B41FA5}">
                      <a16:colId xmlns:a16="http://schemas.microsoft.com/office/drawing/2014/main" val="2207800624"/>
                    </a:ext>
                  </a:extLst>
                </a:gridCol>
                <a:gridCol w="9653451">
                  <a:extLst>
                    <a:ext uri="{9D8B030D-6E8A-4147-A177-3AD203B41FA5}">
                      <a16:colId xmlns:a16="http://schemas.microsoft.com/office/drawing/2014/main" val="2388903017"/>
                    </a:ext>
                  </a:extLst>
                </a:gridCol>
              </a:tblGrid>
              <a:tr h="56602">
                <a:tc gridSpan="2">
                  <a:txBody>
                    <a:bodyPr/>
                    <a:lstStyle/>
                    <a:p>
                      <a:pPr algn="ctr"/>
                      <a:r>
                        <a:rPr lang="en-US" sz="1100" b="1" dirty="0"/>
                        <a:t>Additional Earned</a:t>
                      </a:r>
                      <a:r>
                        <a:rPr lang="en-US" sz="1100" b="1" baseline="0" dirty="0"/>
                        <a:t> Value Performance Techniques</a:t>
                      </a:r>
                      <a:endParaRPr lang="en-US" sz="1100" b="1" dirty="0"/>
                    </a:p>
                  </a:txBody>
                  <a:tcPr marL="4334" marR="4334" marT="4334" marB="4334" anchor="ctr"/>
                </a:tc>
                <a:tc hMerge="1">
                  <a:txBody>
                    <a:bodyPr/>
                    <a:lstStyle/>
                    <a:p>
                      <a:pPr algn="l"/>
                      <a:endParaRPr lang="en-US" sz="900" dirty="0"/>
                    </a:p>
                  </a:txBody>
                  <a:tcPr marL="4334" marR="4334" marT="4334" marB="4334" anchor="ctr"/>
                </a:tc>
                <a:extLst>
                  <a:ext uri="{0D108BD9-81ED-4DB2-BD59-A6C34878D82A}">
                    <a16:rowId xmlns:a16="http://schemas.microsoft.com/office/drawing/2014/main" val="3354472083"/>
                  </a:ext>
                </a:extLst>
              </a:tr>
              <a:tr h="56602">
                <a:tc>
                  <a:txBody>
                    <a:bodyPr/>
                    <a:lstStyle/>
                    <a:p>
                      <a:pPr algn="l"/>
                      <a:r>
                        <a:rPr lang="en-US" sz="1100"/>
                        <a:t>Field </a:t>
                      </a:r>
                    </a:p>
                  </a:txBody>
                  <a:tcPr marL="4334" marR="4334" marT="4334" marB="4334" anchor="ctr"/>
                </a:tc>
                <a:tc>
                  <a:txBody>
                    <a:bodyPr/>
                    <a:lstStyle/>
                    <a:p>
                      <a:pPr algn="l"/>
                      <a:r>
                        <a:rPr lang="en-US" sz="1100" dirty="0"/>
                        <a:t>Description </a:t>
                      </a:r>
                    </a:p>
                  </a:txBody>
                  <a:tcPr marL="4334" marR="4334" marT="4334" marB="4334" anchor="ctr"/>
                </a:tc>
                <a:extLst>
                  <a:ext uri="{0D108BD9-81ED-4DB2-BD59-A6C34878D82A}">
                    <a16:rowId xmlns:a16="http://schemas.microsoft.com/office/drawing/2014/main" val="2042854145"/>
                  </a:ext>
                </a:extLst>
              </a:tr>
              <a:tr h="455274">
                <a:tc>
                  <a:txBody>
                    <a:bodyPr/>
                    <a:lstStyle/>
                    <a:p>
                      <a:r>
                        <a:rPr lang="en-US" sz="1100" dirty="0"/>
                        <a:t>Milestones (B) </a:t>
                      </a:r>
                    </a:p>
                  </a:txBody>
                  <a:tcPr marL="4334" marR="4334" marT="4334" marB="4334"/>
                </a:tc>
                <a:tc>
                  <a:txBody>
                    <a:bodyPr/>
                    <a:lstStyle/>
                    <a:p>
                      <a:r>
                        <a:rPr lang="en-US" sz="1100"/>
                        <a:t>With this progress technique, milestones are defined, and relative weights are assigned to them. At any point, the value earned is the original work package budget multiplied by the combined weight of the completed milestones and divided by the total weight of all milestones. You can apply this method to any work package. It is generally the preferred method for work packages that span more than two fiscal periods. Cobra also provides a project option that allows you to define progress on a milestone as a percent complete. </a:t>
                      </a:r>
                    </a:p>
                  </a:txBody>
                  <a:tcPr marL="4334" marR="4334" marT="4334" marB="4334" anchor="ctr"/>
                </a:tc>
                <a:extLst>
                  <a:ext uri="{0D108BD9-81ED-4DB2-BD59-A6C34878D82A}">
                    <a16:rowId xmlns:a16="http://schemas.microsoft.com/office/drawing/2014/main" val="2782113626"/>
                  </a:ext>
                </a:extLst>
              </a:tr>
              <a:tr h="366681">
                <a:tc>
                  <a:txBody>
                    <a:bodyPr/>
                    <a:lstStyle/>
                    <a:p>
                      <a:r>
                        <a:rPr lang="en-US" sz="1100" dirty="0"/>
                        <a:t>Units Complete (D) </a:t>
                      </a:r>
                    </a:p>
                  </a:txBody>
                  <a:tcPr marL="4334" marR="4334" marT="4334" marB="4334"/>
                </a:tc>
                <a:tc>
                  <a:txBody>
                    <a:bodyPr/>
                    <a:lstStyle/>
                    <a:p>
                      <a:r>
                        <a:rPr lang="en-US" sz="1100" dirty="0"/>
                        <a:t>Sometimes referred to as the “discrete” method, this progress technique is applicable to any work package that is made up of a predefined number of similar tasks. The value earned at any point in time is simply the work package budget multiplied by the number of these tasks completed and divided by the total number to be done. Use of this progress technique assumes that budgets are based on the units being measured. </a:t>
                      </a:r>
                    </a:p>
                  </a:txBody>
                  <a:tcPr marL="4334" marR="4334" marT="4334" marB="4334" anchor="ctr"/>
                </a:tc>
                <a:extLst>
                  <a:ext uri="{0D108BD9-81ED-4DB2-BD59-A6C34878D82A}">
                    <a16:rowId xmlns:a16="http://schemas.microsoft.com/office/drawing/2014/main" val="1614540728"/>
                  </a:ext>
                </a:extLst>
              </a:tr>
              <a:tr h="145195">
                <a:tc>
                  <a:txBody>
                    <a:bodyPr/>
                    <a:lstStyle/>
                    <a:p>
                      <a:r>
                        <a:rPr lang="en-US" sz="1100" dirty="0"/>
                        <a:t>100-0 (G) </a:t>
                      </a:r>
                    </a:p>
                  </a:txBody>
                  <a:tcPr marL="4334" marR="4334" marT="4334" marB="4334"/>
                </a:tc>
                <a:tc>
                  <a:txBody>
                    <a:bodyPr/>
                    <a:lstStyle/>
                    <a:p>
                      <a:r>
                        <a:rPr lang="en-US" sz="1100"/>
                        <a:t>All the value is earned as soon as the work package is started. Use this method only if the work package is scheduled to start and finish in the same fiscal period. </a:t>
                      </a:r>
                    </a:p>
                  </a:txBody>
                  <a:tcPr marL="4334" marR="4334" marT="4334" marB="4334" anchor="ctr"/>
                </a:tc>
                <a:extLst>
                  <a:ext uri="{0D108BD9-81ED-4DB2-BD59-A6C34878D82A}">
                    <a16:rowId xmlns:a16="http://schemas.microsoft.com/office/drawing/2014/main" val="741683370"/>
                  </a:ext>
                </a:extLst>
              </a:tr>
              <a:tr h="322384">
                <a:tc>
                  <a:txBody>
                    <a:bodyPr/>
                    <a:lstStyle/>
                    <a:p>
                      <a:r>
                        <a:rPr lang="en-US" sz="1100"/>
                        <a:t>User Defined (H) </a:t>
                      </a:r>
                    </a:p>
                  </a:txBody>
                  <a:tcPr marL="4334" marR="4334" marT="4334" marB="4334"/>
                </a:tc>
                <a:tc>
                  <a:txBody>
                    <a:bodyPr/>
                    <a:lstStyle/>
                    <a:p>
                      <a:r>
                        <a:rPr lang="en-US" sz="1100" dirty="0"/>
                        <a:t>This is a variation of the 50-50 progress technique (E). The percentage earned at the start of the work package (1 to 99%) is defined in advance by the user. The remaining percentage is earned when the work package is completed. This method should be used only for work packages whose schedule dates span a maximum of two fiscal periods. </a:t>
                      </a:r>
                    </a:p>
                  </a:txBody>
                  <a:tcPr marL="4334" marR="4334" marT="4334" marB="4334" anchor="ctr"/>
                </a:tc>
                <a:extLst>
                  <a:ext uri="{0D108BD9-81ED-4DB2-BD59-A6C34878D82A}">
                    <a16:rowId xmlns:a16="http://schemas.microsoft.com/office/drawing/2014/main" val="3360597440"/>
                  </a:ext>
                </a:extLst>
              </a:tr>
              <a:tr h="765353">
                <a:tc>
                  <a:txBody>
                    <a:bodyPr/>
                    <a:lstStyle/>
                    <a:p>
                      <a:r>
                        <a:rPr lang="en-US" sz="1100"/>
                        <a:t>Apportioned (J) </a:t>
                      </a:r>
                    </a:p>
                  </a:txBody>
                  <a:tcPr marL="4334" marR="4334" marT="4334" marB="4334"/>
                </a:tc>
                <a:tc>
                  <a:txBody>
                    <a:bodyPr/>
                    <a:lstStyle/>
                    <a:p>
                      <a:r>
                        <a:rPr lang="en-US" sz="1100" dirty="0"/>
                        <a:t>With this progress technique, the work package budget is earned in direct proportion to the amount earned on another related work package. You can apply this progress technique to any work package if the referenced work package does not itself use the Apportioned or the Level of Effort progress technique, and if the schedule dates are the same for both work packages. This progress technique is generally used when the activity itself is difficult to measure, but it is closely related to a more readily measured work package. Quality assurance is a typical example of this type of work package. </a:t>
                      </a:r>
                    </a:p>
                    <a:p>
                      <a:r>
                        <a:rPr lang="en-US" sz="1100" dirty="0"/>
                        <a:t>Note: The Apportioned progress technique is not supported for the integration process. If you want to use this progress technique for integration, you must manually select it on the General tab of the Project view. </a:t>
                      </a:r>
                    </a:p>
                  </a:txBody>
                  <a:tcPr marL="4334" marR="4334" marT="4334" marB="4334" anchor="ctr"/>
                </a:tc>
                <a:extLst>
                  <a:ext uri="{0D108BD9-81ED-4DB2-BD59-A6C34878D82A}">
                    <a16:rowId xmlns:a16="http://schemas.microsoft.com/office/drawing/2014/main" val="1779481093"/>
                  </a:ext>
                </a:extLst>
              </a:tr>
              <a:tr h="366681">
                <a:tc>
                  <a:txBody>
                    <a:bodyPr/>
                    <a:lstStyle/>
                    <a:p>
                      <a:r>
                        <a:rPr lang="en-US" sz="1100" dirty="0"/>
                        <a:t>Assignment % Complete (L) </a:t>
                      </a:r>
                    </a:p>
                  </a:txBody>
                  <a:tcPr marL="4334" marR="4334" marT="4334" marB="4334"/>
                </a:tc>
                <a:tc>
                  <a:txBody>
                    <a:bodyPr/>
                    <a:lstStyle/>
                    <a:p>
                      <a:r>
                        <a:rPr lang="en-US" sz="1100" dirty="0"/>
                        <a:t>This progress technique lets you enter a percent complete for each resource individually. This is useful when you have long work packages and your resources are not spread across the entire work package. This is not a recommended method for work packages that contain apportionment resources because Cobra will be unable to determine the status of the apportioned resources. </a:t>
                      </a:r>
                    </a:p>
                  </a:txBody>
                  <a:tcPr marL="4334" marR="4334" marT="4334" marB="4334" anchor="ctr"/>
                </a:tc>
                <a:extLst>
                  <a:ext uri="{0D108BD9-81ED-4DB2-BD59-A6C34878D82A}">
                    <a16:rowId xmlns:a16="http://schemas.microsoft.com/office/drawing/2014/main" val="1387351215"/>
                  </a:ext>
                </a:extLst>
              </a:tr>
              <a:tr h="278087">
                <a:tc>
                  <a:txBody>
                    <a:bodyPr/>
                    <a:lstStyle/>
                    <a:p>
                      <a:r>
                        <a:rPr lang="en-US" sz="1100"/>
                        <a:t>Calculated Apportionment (M) </a:t>
                      </a:r>
                    </a:p>
                  </a:txBody>
                  <a:tcPr marL="4334" marR="4334" marT="4334" marB="4334"/>
                </a:tc>
                <a:tc>
                  <a:txBody>
                    <a:bodyPr/>
                    <a:lstStyle/>
                    <a:p>
                      <a:r>
                        <a:rPr lang="en-US" sz="1100"/>
                        <a:t>This progress technique is associated with an apportioned budget. Cobra allows you to define budget items based on a percentage of other items, such as defining travel as a percentage of engineering. Work packages that use this progress technique can calculate earned value based on the same formula. </a:t>
                      </a:r>
                    </a:p>
                  </a:txBody>
                  <a:tcPr marL="4334" marR="4334" marT="4334" marB="4334" anchor="ctr"/>
                </a:tc>
                <a:extLst>
                  <a:ext uri="{0D108BD9-81ED-4DB2-BD59-A6C34878D82A}">
                    <a16:rowId xmlns:a16="http://schemas.microsoft.com/office/drawing/2014/main" val="2096609477"/>
                  </a:ext>
                </a:extLst>
              </a:tr>
              <a:tr h="278087">
                <a:tc>
                  <a:txBody>
                    <a:bodyPr/>
                    <a:lstStyle/>
                    <a:p>
                      <a:r>
                        <a:rPr lang="en-US" sz="1100"/>
                        <a:t>Steps (N) </a:t>
                      </a:r>
                    </a:p>
                  </a:txBody>
                  <a:tcPr marL="4334" marR="4334" marT="4334" marB="4334"/>
                </a:tc>
                <a:tc>
                  <a:txBody>
                    <a:bodyPr/>
                    <a:lstStyle/>
                    <a:p>
                      <a:r>
                        <a:rPr lang="en-US" sz="1100"/>
                        <a:t>This progress technique lets you define the steps and weight used in calculating the percent complete of the work package. When you add a step, the work package earns a percentage of the work package's budget. This method is similar to Milestones (B) except that dates are not entered. </a:t>
                      </a:r>
                    </a:p>
                  </a:txBody>
                  <a:tcPr marL="4334" marR="4334" marT="4334" marB="4334" anchor="ctr"/>
                </a:tc>
                <a:extLst>
                  <a:ext uri="{0D108BD9-81ED-4DB2-BD59-A6C34878D82A}">
                    <a16:rowId xmlns:a16="http://schemas.microsoft.com/office/drawing/2014/main" val="2315528415"/>
                  </a:ext>
                </a:extLst>
              </a:tr>
              <a:tr h="898243">
                <a:tc>
                  <a:txBody>
                    <a:bodyPr/>
                    <a:lstStyle/>
                    <a:p>
                      <a:r>
                        <a:rPr lang="en-US" sz="1100" dirty="0"/>
                        <a:t>Earned As Spent (O) </a:t>
                      </a:r>
                    </a:p>
                  </a:txBody>
                  <a:tcPr marL="4334" marR="4334" marT="4334" marB="4334"/>
                </a:tc>
                <a:tc>
                  <a:txBody>
                    <a:bodyPr/>
                    <a:lstStyle/>
                    <a:p>
                      <a:r>
                        <a:rPr lang="en-US" sz="1100"/>
                        <a:t>This progress technique calculates the percent complete of a work package based on actual costs, using the formula (Actual Cost/EAC) x 100. If Actual Cost exceeds the BAC, the earned value will equal the budget. This method is useful for progressing material items to reduce false variances. When actual costs are collected at the work package level, the percent complete is calculated using the total earned and BAC values at the work package level. When actual costs are collected at the control account level, the BAC is calculated using the sum of the work packages and the same percentage complete is applied to all work packages with a status of In-progress. </a:t>
                      </a:r>
                    </a:p>
                    <a:p>
                      <a:r>
                        <a:rPr lang="en-US" sz="1100"/>
                        <a:t>If the Allow percent complete on milestones option is selected in the Project Preferences tab in the Project Properties dialog box, Cobra uses the percentage complete approach in calculating earned value by weighted steps. Each step can have a portion earned, rather than forcing an all-or-nothing awarding of earned value. </a:t>
                      </a:r>
                    </a:p>
                  </a:txBody>
                  <a:tcPr marL="4334" marR="4334" marT="4334" marB="4334" anchor="ctr"/>
                </a:tc>
                <a:extLst>
                  <a:ext uri="{0D108BD9-81ED-4DB2-BD59-A6C34878D82A}">
                    <a16:rowId xmlns:a16="http://schemas.microsoft.com/office/drawing/2014/main" val="2967146029"/>
                  </a:ext>
                </a:extLst>
              </a:tr>
              <a:tr h="189492">
                <a:tc>
                  <a:txBody>
                    <a:bodyPr/>
                    <a:lstStyle/>
                    <a:p>
                      <a:r>
                        <a:rPr lang="en-US" sz="1100"/>
                        <a:t>% Complete Manual Entry (P) </a:t>
                      </a:r>
                    </a:p>
                  </a:txBody>
                  <a:tcPr marL="4334" marR="4334" marT="4334" marB="4334"/>
                </a:tc>
                <a:tc>
                  <a:txBody>
                    <a:bodyPr/>
                    <a:lstStyle/>
                    <a:p>
                      <a:r>
                        <a:rPr lang="en-US" sz="1100" dirty="0"/>
                        <a:t>This progress technique calculates earned value using the same method as % Complete. However, Cobra does not update work packages using this method when status is loaded from the schedule.</a:t>
                      </a:r>
                    </a:p>
                  </a:txBody>
                  <a:tcPr marL="4334" marR="4334" marT="4334" marB="4334" anchor="ctr"/>
                </a:tc>
                <a:extLst>
                  <a:ext uri="{0D108BD9-81ED-4DB2-BD59-A6C34878D82A}">
                    <a16:rowId xmlns:a16="http://schemas.microsoft.com/office/drawing/2014/main" val="1649900379"/>
                  </a:ext>
                </a:extLst>
              </a:tr>
            </a:tbl>
          </a:graphicData>
        </a:graphic>
      </p:graphicFrame>
    </p:spTree>
    <p:extLst>
      <p:ext uri="{BB962C8B-B14F-4D97-AF65-F5344CB8AC3E}">
        <p14:creationId xmlns:p14="http://schemas.microsoft.com/office/powerpoint/2010/main" val="30122549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8844</TotalTime>
  <Words>6505</Words>
  <Application>Microsoft Office PowerPoint</Application>
  <PresentationFormat>Widescreen</PresentationFormat>
  <Paragraphs>383</Paragraphs>
  <Slides>34</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9" baseType="lpstr">
      <vt:lpstr>Arial</vt:lpstr>
      <vt:lpstr>Calibri</vt:lpstr>
      <vt:lpstr>Calibri Light</vt:lpstr>
      <vt:lpstr>Office Theme</vt:lpstr>
      <vt:lpstr>Document</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Cobra - New Project Setup Procedure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Cobra Integration – MS Project Setup</dc:title>
  <dc:creator>Arnold, Gary</dc:creator>
  <cp:lastModifiedBy>Gary Arnold</cp:lastModifiedBy>
  <cp:revision>94</cp:revision>
  <dcterms:created xsi:type="dcterms:W3CDTF">2016-12-16T17:12:42Z</dcterms:created>
  <dcterms:modified xsi:type="dcterms:W3CDTF">2023-03-13T21:02:14Z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hapeTextFrame">
    <vt:lpwstr>No</vt:lpwstr>
  </property>
  <property fmtid="{D5CDD505-2E9C-101B-9397-08002B2CF9AE}" pid="3" name="ShapeTextFrameStyle">
    <vt:lpwstr>Horizontal Solid Line</vt:lpwstr>
  </property>
  <property fmtid="{D5CDD505-2E9C-101B-9397-08002B2CF9AE}" pid="4" name="AddSeparateText">
    <vt:lpwstr>Name</vt:lpwstr>
  </property>
  <property fmtid="{D5CDD505-2E9C-101B-9397-08002B2CF9AE}" pid="5" name="GetBLDates">
    <vt:lpwstr>No</vt:lpwstr>
  </property>
  <property fmtid="{D5CDD505-2E9C-101B-9397-08002B2CF9AE}" pid="6" name="GetDLDates">
    <vt:lpwstr>No</vt:lpwstr>
  </property>
  <property fmtid="{D5CDD505-2E9C-101B-9397-08002B2CF9AE}" pid="7" name="GetRef1Dates">
    <vt:lpwstr>No</vt:lpwstr>
  </property>
  <property fmtid="{D5CDD505-2E9C-101B-9397-08002B2CF9AE}" pid="8" name="BLDateColor">
    <vt:lpwstr>Auto</vt:lpwstr>
  </property>
  <property fmtid="{D5CDD505-2E9C-101B-9397-08002B2CF9AE}" pid="9" name="DLDateColor">
    <vt:lpwstr>Auto</vt:lpwstr>
  </property>
  <property fmtid="{D5CDD505-2E9C-101B-9397-08002B2CF9AE}" pid="10" name="Ref1DateColor">
    <vt:lpwstr>Auto</vt:lpwstr>
  </property>
  <property fmtid="{D5CDD505-2E9C-101B-9397-08002B2CF9AE}" pid="11" name="MSDeadlineText">
    <vt:lpwstr>DL</vt:lpwstr>
  </property>
  <property fmtid="{D5CDD505-2E9C-101B-9397-08002B2CF9AE}" pid="12" name="MSBaselineText">
    <vt:lpwstr>BL</vt:lpwstr>
  </property>
  <property fmtid="{D5CDD505-2E9C-101B-9397-08002B2CF9AE}" pid="13" name="MSRefText">
    <vt:lpwstr>Var</vt:lpwstr>
  </property>
  <property fmtid="{D5CDD505-2E9C-101B-9397-08002B2CF9AE}" pid="14" name="MSRefVal">
    <vt:lpwstr>Finish1</vt:lpwstr>
  </property>
  <property fmtid="{D5CDD505-2E9C-101B-9397-08002B2CF9AE}" pid="15" name="RefDateRelativeSize">
    <vt:lpwstr>33%</vt:lpwstr>
  </property>
  <property fmtid="{D5CDD505-2E9C-101B-9397-08002B2CF9AE}" pid="16" name="GetTaskBLDates">
    <vt:lpwstr>No</vt:lpwstr>
  </property>
  <property fmtid="{D5CDD505-2E9C-101B-9397-08002B2CF9AE}" pid="17" name="GetTaskRef1Dates">
    <vt:lpwstr>No</vt:lpwstr>
  </property>
  <property fmtid="{D5CDD505-2E9C-101B-9397-08002B2CF9AE}" pid="18" name="TaskBLDateColor">
    <vt:lpwstr>Auto</vt:lpwstr>
  </property>
  <property fmtid="{D5CDD505-2E9C-101B-9397-08002B2CF9AE}" pid="19" name="TaskRef1DateColor">
    <vt:lpwstr>Auto</vt:lpwstr>
  </property>
  <property fmtid="{D5CDD505-2E9C-101B-9397-08002B2CF9AE}" pid="20" name="TaskRefText">
    <vt:lpwstr>Start1,Finish1</vt:lpwstr>
  </property>
  <property fmtid="{D5CDD505-2E9C-101B-9397-08002B2CF9AE}" pid="21" name="MSProjectMatch">
    <vt:lpwstr>UniqueID</vt:lpwstr>
  </property>
  <property fmtid="{D5CDD505-2E9C-101B-9397-08002B2CF9AE}" pid="22" name="TimeLineLeftMargin">
    <vt:lpwstr>1</vt:lpwstr>
  </property>
  <property fmtid="{D5CDD505-2E9C-101B-9397-08002B2CF9AE}" pid="23" name="TimeLineRightMargin">
    <vt:lpwstr>1</vt:lpwstr>
  </property>
  <property fmtid="{D5CDD505-2E9C-101B-9397-08002B2CF9AE}" pid="24" name="TimeLineTopMargin">
    <vt:lpwstr>1</vt:lpwstr>
  </property>
  <property fmtid="{D5CDD505-2E9C-101B-9397-08002B2CF9AE}" pid="25" name="TimeLineHeight">
    <vt:lpwstr>.5</vt:lpwstr>
  </property>
  <property fmtid="{D5CDD505-2E9C-101B-9397-08002B2CF9AE}" pid="26" name="InchesFromTop">
    <vt:lpwstr>2</vt:lpwstr>
  </property>
  <property fmtid="{D5CDD505-2E9C-101B-9397-08002B2CF9AE}" pid="27" name="ImportSpacing">
    <vt:lpwstr>.375</vt:lpwstr>
  </property>
  <property fmtid="{D5CDD505-2E9C-101B-9397-08002B2CF9AE}" pid="28" name="SumStyle">
    <vt:lpwstr>Rounded Rectangles</vt:lpwstr>
  </property>
  <property fmtid="{D5CDD505-2E9C-101B-9397-08002B2CF9AE}" pid="29" name="TaskStyle">
    <vt:lpwstr>Rectangles</vt:lpwstr>
  </property>
  <property fmtid="{D5CDD505-2E9C-101B-9397-08002B2CF9AE}" pid="30" name="MSStyle">
    <vt:lpwstr>Diamond</vt:lpwstr>
  </property>
  <property fmtid="{D5CDD505-2E9C-101B-9397-08002B2CF9AE}" pid="31" name="MilestoneShapeCode">
    <vt:lpwstr>Number1</vt:lpwstr>
  </property>
  <property fmtid="{D5CDD505-2E9C-101B-9397-08002B2CF9AE}" pid="32" name="InteriorColor">
    <vt:lpwstr>None</vt:lpwstr>
  </property>
  <property fmtid="{D5CDD505-2E9C-101B-9397-08002B2CF9AE}" pid="33" name="FollowFillColor">
    <vt:lpwstr>False</vt:lpwstr>
  </property>
  <property fmtid="{D5CDD505-2E9C-101B-9397-08002B2CF9AE}" pid="34" name="FollowLineColor">
    <vt:lpwstr>False</vt:lpwstr>
  </property>
  <property fmtid="{D5CDD505-2E9C-101B-9397-08002B2CF9AE}" pid="35" name="FollowLineWeight">
    <vt:lpwstr>False</vt:lpwstr>
  </property>
  <property fmtid="{D5CDD505-2E9C-101B-9397-08002B2CF9AE}" pid="36" name="FollowLineDashStyle">
    <vt:lpwstr>False</vt:lpwstr>
  </property>
  <property fmtid="{D5CDD505-2E9C-101B-9397-08002B2CF9AE}" pid="37" name="FollowFontColor">
    <vt:lpwstr>False</vt:lpwstr>
  </property>
  <property fmtid="{D5CDD505-2E9C-101B-9397-08002B2CF9AE}" pid="38" name="FollowFontSize">
    <vt:lpwstr>False</vt:lpwstr>
  </property>
  <property fmtid="{D5CDD505-2E9C-101B-9397-08002B2CF9AE}" pid="39" name="FollowShapeType">
    <vt:lpwstr>False</vt:lpwstr>
  </property>
  <property fmtid="{D5CDD505-2E9C-101B-9397-08002B2CF9AE}" pid="40" name="FollowShapeHeight">
    <vt:lpwstr>False</vt:lpwstr>
  </property>
  <property fmtid="{D5CDD505-2E9C-101B-9397-08002B2CF9AE}" pid="41" name="AddConnectors">
    <vt:lpwstr>False</vt:lpwstr>
  </property>
</Properties>
</file>